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7" roundtripDataSignature="AMtx7mjcamT1R1HGEQ7Wid8sDkxdj6C21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BAFDD3D-964A-4151-9DCD-10E9017A09D7}">
  <a:tblStyle styleId="{7BAFDD3D-964A-4151-9DCD-10E9017A09D7}" styleName="Table_0">
    <a:wholeTbl>
      <a:tcTxStyle b="off" i="off">
        <a:font>
          <a:latin typeface="Calibri"/>
          <a:ea typeface="Calibri"/>
          <a:cs typeface="Calibri"/>
        </a:font>
        <a:schemeClr val="dk1"/>
      </a:tcTxStyle>
      <a:tcStyle>
        <a:tcBdr>
          <a:left>
            <a:ln cap="flat" cmpd="sng" w="12700">
              <a:solidFill>
                <a:schemeClr val="accent6"/>
              </a:solidFill>
              <a:prstDash val="solid"/>
              <a:round/>
              <a:headEnd len="sm" w="sm" type="none"/>
              <a:tailEnd len="sm" w="sm" type="none"/>
            </a:ln>
          </a:left>
          <a:right>
            <a:ln cap="flat" cmpd="sng" w="12700">
              <a:solidFill>
                <a:schemeClr val="accent6"/>
              </a:solidFill>
              <a:prstDash val="solid"/>
              <a:round/>
              <a:headEnd len="sm" w="sm" type="none"/>
              <a:tailEnd len="sm" w="sm" type="none"/>
            </a:ln>
          </a:right>
          <a:top>
            <a:ln cap="flat" cmpd="sng" w="12700">
              <a:solidFill>
                <a:schemeClr val="accent6"/>
              </a:solidFill>
              <a:prstDash val="solid"/>
              <a:round/>
              <a:headEnd len="sm" w="sm" type="none"/>
              <a:tailEnd len="sm" w="sm" type="none"/>
            </a:ln>
          </a:top>
          <a:bottom>
            <a:ln cap="flat" cmpd="sng" w="12700">
              <a:solidFill>
                <a:schemeClr val="accent6"/>
              </a:solidFill>
              <a:prstDash val="solid"/>
              <a:round/>
              <a:headEnd len="sm" w="sm" type="none"/>
              <a:tailEnd len="sm" w="sm" type="none"/>
            </a:ln>
          </a:bottom>
          <a:insideH>
            <a:ln cap="flat" cmpd="sng" w="12700">
              <a:solidFill>
                <a:schemeClr val="accent6"/>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a:tcStyle>
        <a:fill>
          <a:solidFill>
            <a:srgbClr val="EBF1E8"/>
          </a:solidFill>
        </a:fill>
      </a:tcStyle>
    </a:band1H>
    <a:band2H>
      <a:tcTxStyle/>
    </a:band2H>
    <a:band1V>
      <a:tcTxStyle/>
      <a:tcStyle>
        <a:fill>
          <a:solidFill>
            <a:srgbClr val="EBF1E8"/>
          </a:solidFill>
        </a:fill>
      </a:tcStyle>
    </a:band1V>
    <a:band2V>
      <a:tcTxStyle/>
    </a:band2V>
    <a:lastCol>
      <a:tcTxStyle b="on" i="off"/>
    </a:lastCol>
    <a:firstCol>
      <a:tcTxStyle b="on" i="off"/>
    </a:firstCol>
    <a:lastRow>
      <a:tcTxStyle b="on" i="off"/>
      <a:tcStyle>
        <a:tcBdr>
          <a:top>
            <a:ln cap="flat" cmpd="sng" w="50800">
              <a:solidFill>
                <a:schemeClr val="accent6"/>
              </a:solidFill>
              <a:prstDash val="solid"/>
              <a:round/>
              <a:headEnd len="sm" w="sm" type="none"/>
              <a:tailEnd len="sm" w="sm" type="none"/>
            </a:ln>
          </a:top>
        </a:tcBdr>
        <a:fill>
          <a:solidFill>
            <a:schemeClr val="lt1"/>
          </a:solidFill>
        </a:fill>
      </a:tcStyle>
    </a:lastRow>
    <a:seCell>
      <a:tcTxStyle/>
    </a:seCell>
    <a:swCell>
      <a:tcTxStyle/>
    </a:swCell>
    <a:firstRow>
      <a:tcTxStyle b="on" i="off">
        <a:font>
          <a:latin typeface="Calibri"/>
          <a:ea typeface="Calibri"/>
          <a:cs typeface="Calibri"/>
        </a:font>
        <a:schemeClr val="lt1"/>
      </a:tcTxStyle>
      <a:tcStyle>
        <a:fill>
          <a:solidFill>
            <a:schemeClr val="accent6"/>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7"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1" i="0" u="none" strike="noStrike" kern="1200" spc="0" baseline="0">
              <a:solidFill>
                <a:schemeClr val="accent6">
                  <a:lumMod val="20000"/>
                  <a:lumOff val="80000"/>
                </a:schemeClr>
              </a:solidFill>
              <a:latin typeface="+mn-lt"/>
              <a:ea typeface="+mn-ea"/>
              <a:cs typeface="+mn-cs"/>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921844056920356"/>
          <c:w val="1"/>
          <c:h val="0.64799396033686762"/>
        </c:manualLayout>
      </c:layout>
      <c:pie3DChart>
        <c:varyColors val="1"/>
        <c:ser>
          <c:idx val="0"/>
          <c:order val="0"/>
          <c:tx>
            <c:strRef>
              <c:f>Лист1!$B$1</c:f>
              <c:strCache>
                <c:ptCount val="1"/>
                <c:pt idx="0">
                  <c:v>Audience Reach</c:v>
                </c:pt>
              </c:strCache>
            </c:strRef>
          </c:tx>
          <c:dPt>
            <c:idx val="0"/>
            <c:bubble3D val="0"/>
            <c:explosion val="9"/>
            <c:spPr>
              <a:solidFill>
                <a:schemeClr val="accent1">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4-8E33-4C5E-ABB1-A79D9BD6BA92}"/>
              </c:ext>
            </c:extLst>
          </c:dPt>
          <c:dPt>
            <c:idx val="1"/>
            <c:bubble3D val="0"/>
            <c:explosion val="12"/>
            <c:spPr>
              <a:solidFill>
                <a:schemeClr val="accent2">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8E33-4C5E-ABB1-A79D9BD6BA92}"/>
              </c:ext>
            </c:extLst>
          </c:dPt>
          <c:dPt>
            <c:idx val="2"/>
            <c:bubble3D val="0"/>
            <c:explosion val="11"/>
            <c:spPr>
              <a:solidFill>
                <a:schemeClr val="accent4">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2-8E33-4C5E-ABB1-A79D9BD6BA92}"/>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ru-RU"/>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Mass Media</c:v>
                </c:pt>
                <c:pt idx="1">
                  <c:v>CAREC and CACIP website</c:v>
                </c:pt>
                <c:pt idx="2">
                  <c:v>CAREC and CACIP social media</c:v>
                </c:pt>
              </c:strCache>
            </c:strRef>
          </c:cat>
          <c:val>
            <c:numRef>
              <c:f>Лист1!$B$2:$B$4</c:f>
              <c:numCache>
                <c:formatCode>0%</c:formatCode>
                <c:ptCount val="3"/>
                <c:pt idx="0">
                  <c:v>0.12</c:v>
                </c:pt>
                <c:pt idx="1">
                  <c:v>0.2</c:v>
                </c:pt>
                <c:pt idx="2">
                  <c:v>0.68</c:v>
                </c:pt>
              </c:numCache>
            </c:numRef>
          </c:val>
          <c:extLst>
            <c:ext xmlns:c16="http://schemas.microsoft.com/office/drawing/2014/chart" uri="{C3380CC4-5D6E-409C-BE32-E72D297353CC}">
              <c16:uniqueId val="{00000000-8E33-4C5E-ABB1-A79D9BD6BA92}"/>
            </c:ext>
          </c:extLst>
        </c:ser>
        <c:dLbls>
          <c:dLblPos val="inEnd"/>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1.5349271592296742E-2"/>
          <c:y val="0.84790747946916201"/>
          <c:w val="0.95959088764132072"/>
          <c:h val="0.12890518021006148"/>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accent6">
                  <a:lumMod val="20000"/>
                  <a:lumOff val="80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6">
        <a:lumMod val="50000"/>
      </a:schemeClr>
    </a:solid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type="title">
  <p:cSld name="TITLE">
    <p:spTree>
      <p:nvGrpSpPr>
        <p:cNvPr id="11" name="Shape 11"/>
        <p:cNvGrpSpPr/>
        <p:nvPr/>
      </p:nvGrpSpPr>
      <p:grpSpPr>
        <a:xfrm>
          <a:off x="0" y="0"/>
          <a:ext cx="0" cy="0"/>
          <a:chOff x="0" y="0"/>
          <a:chExt cx="0" cy="0"/>
        </a:xfrm>
      </p:grpSpPr>
      <p:sp>
        <p:nvSpPr>
          <p:cNvPr id="12" name="Google Shape;12;p2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68" name="Shape 68"/>
        <p:cNvGrpSpPr/>
        <p:nvPr/>
      </p:nvGrpSpPr>
      <p:grpSpPr>
        <a:xfrm>
          <a:off x="0" y="0"/>
          <a:ext cx="0" cy="0"/>
          <a:chOff x="0" y="0"/>
          <a:chExt cx="0" cy="0"/>
        </a:xfrm>
      </p:grpSpPr>
      <p:sp>
        <p:nvSpPr>
          <p:cNvPr id="69" name="Google Shape;69;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74" name="Shape 74"/>
        <p:cNvGrpSpPr/>
        <p:nvPr/>
      </p:nvGrpSpPr>
      <p:grpSpPr>
        <a:xfrm>
          <a:off x="0" y="0"/>
          <a:ext cx="0" cy="0"/>
          <a:chOff x="0" y="0"/>
          <a:chExt cx="0" cy="0"/>
        </a:xfrm>
      </p:grpSpPr>
      <p:sp>
        <p:nvSpPr>
          <p:cNvPr id="75" name="Google Shape;75;p3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17" name="Shape 17"/>
        <p:cNvGrpSpPr/>
        <p:nvPr/>
      </p:nvGrpSpPr>
      <p:grpSpPr>
        <a:xfrm>
          <a:off x="0" y="0"/>
          <a:ext cx="0" cy="0"/>
          <a:chOff x="0" y="0"/>
          <a:chExt cx="0" cy="0"/>
        </a:xfrm>
      </p:grpSpPr>
      <p:sp>
        <p:nvSpPr>
          <p:cNvPr id="18" name="Google Shape;18;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23" name="Shape 23"/>
        <p:cNvGrpSpPr/>
        <p:nvPr/>
      </p:nvGrpSpPr>
      <p:grpSpPr>
        <a:xfrm>
          <a:off x="0" y="0"/>
          <a:ext cx="0" cy="0"/>
          <a:chOff x="0" y="0"/>
          <a:chExt cx="0" cy="0"/>
        </a:xfrm>
      </p:grpSpPr>
      <p:sp>
        <p:nvSpPr>
          <p:cNvPr id="24" name="Google Shape;24;p2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2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29" name="Shape 29"/>
        <p:cNvGrpSpPr/>
        <p:nvPr/>
      </p:nvGrpSpPr>
      <p:grpSpPr>
        <a:xfrm>
          <a:off x="0" y="0"/>
          <a:ext cx="0" cy="0"/>
          <a:chOff x="0" y="0"/>
          <a:chExt cx="0" cy="0"/>
        </a:xfrm>
      </p:grpSpPr>
      <p:sp>
        <p:nvSpPr>
          <p:cNvPr id="30" name="Google Shape;30;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2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36" name="Shape 36"/>
        <p:cNvGrpSpPr/>
        <p:nvPr/>
      </p:nvGrpSpPr>
      <p:grpSpPr>
        <a:xfrm>
          <a:off x="0" y="0"/>
          <a:ext cx="0" cy="0"/>
          <a:chOff x="0" y="0"/>
          <a:chExt cx="0" cy="0"/>
        </a:xfrm>
      </p:grpSpPr>
      <p:sp>
        <p:nvSpPr>
          <p:cNvPr id="37" name="Google Shape;37;p2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2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2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45" name="Shape 45"/>
        <p:cNvGrpSpPr/>
        <p:nvPr/>
      </p:nvGrpSpPr>
      <p:grpSpPr>
        <a:xfrm>
          <a:off x="0" y="0"/>
          <a:ext cx="0" cy="0"/>
          <a:chOff x="0" y="0"/>
          <a:chExt cx="0" cy="0"/>
        </a:xfrm>
      </p:grpSpPr>
      <p:sp>
        <p:nvSpPr>
          <p:cNvPr id="46" name="Google Shape;46;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50" name="Shape 50"/>
        <p:cNvGrpSpPr/>
        <p:nvPr/>
      </p:nvGrpSpPr>
      <p:grpSpPr>
        <a:xfrm>
          <a:off x="0" y="0"/>
          <a:ext cx="0" cy="0"/>
          <a:chOff x="0" y="0"/>
          <a:chExt cx="0" cy="0"/>
        </a:xfrm>
      </p:grpSpPr>
      <p:sp>
        <p:nvSpPr>
          <p:cNvPr id="51" name="Google Shape;51;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54" name="Shape 54"/>
        <p:cNvGrpSpPr/>
        <p:nvPr/>
      </p:nvGrpSpPr>
      <p:grpSpPr>
        <a:xfrm>
          <a:off x="0" y="0"/>
          <a:ext cx="0" cy="0"/>
          <a:chOff x="0" y="0"/>
          <a:chExt cx="0" cy="0"/>
        </a:xfrm>
      </p:grpSpPr>
      <p:sp>
        <p:nvSpPr>
          <p:cNvPr id="55" name="Google Shape;55;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3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61" name="Shape 61"/>
        <p:cNvGrpSpPr/>
        <p:nvPr/>
      </p:nvGrpSpPr>
      <p:grpSpPr>
        <a:xfrm>
          <a:off x="0" y="0"/>
          <a:ext cx="0" cy="0"/>
          <a:chOff x="0" y="0"/>
          <a:chExt cx="0" cy="0"/>
        </a:xfrm>
      </p:grpSpPr>
      <p:sp>
        <p:nvSpPr>
          <p:cNvPr id="62" name="Google Shape;62;p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1"/>
          <p:cNvSpPr/>
          <p:nvPr>
            <p:ph idx="2" type="pic"/>
          </p:nvPr>
        </p:nvSpPr>
        <p:spPr>
          <a:xfrm>
            <a:off x="5183188" y="987425"/>
            <a:ext cx="6172200" cy="4873625"/>
          </a:xfrm>
          <a:prstGeom prst="rect">
            <a:avLst/>
          </a:prstGeom>
          <a:noFill/>
          <a:ln>
            <a:noFill/>
          </a:ln>
        </p:spPr>
      </p:sp>
      <p:sp>
        <p:nvSpPr>
          <p:cNvPr id="64" name="Google Shape;64;p3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3.png"/><Relationship Id="rId13" Type="http://schemas.openxmlformats.org/officeDocument/2006/relationships/image" Target="../media/image4.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image" Target="../media/image22.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1.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6.jpg"/><Relationship Id="rId4" Type="http://schemas.openxmlformats.org/officeDocument/2006/relationships/image" Target="../media/image39.jpg"/><Relationship Id="rId5" Type="http://schemas.openxmlformats.org/officeDocument/2006/relationships/image" Target="../media/image3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6.png"/><Relationship Id="rId4" Type="http://schemas.openxmlformats.org/officeDocument/2006/relationships/image" Target="../media/image51.png"/><Relationship Id="rId5"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64.png"/><Relationship Id="rId5"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1.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chart" Target="../charts/chart1.xml"/><Relationship Id="rId4" Type="http://schemas.openxmlformats.org/officeDocument/2006/relationships/image" Target="../media/image54.png"/><Relationship Id="rId5"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centralasiaclimateportal.org/document-library/"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1" Type="http://schemas.openxmlformats.org/officeDocument/2006/relationships/image" Target="../media/image83.png"/><Relationship Id="rId10" Type="http://schemas.openxmlformats.org/officeDocument/2006/relationships/image" Target="../media/image7.png"/><Relationship Id="rId13" Type="http://schemas.openxmlformats.org/officeDocument/2006/relationships/image" Target="../media/image13.png"/><Relationship Id="rId12"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25.png"/><Relationship Id="rId7" Type="http://schemas.openxmlformats.org/officeDocument/2006/relationships/image" Target="../media/image11.png"/><Relationship Id="rId8"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9.png"/><Relationship Id="rId4" Type="http://schemas.openxmlformats.org/officeDocument/2006/relationships/image" Target="../media/image81.png"/><Relationship Id="rId9" Type="http://schemas.openxmlformats.org/officeDocument/2006/relationships/image" Target="../media/image12.png"/><Relationship Id="rId5" Type="http://schemas.openxmlformats.org/officeDocument/2006/relationships/image" Target="../media/image75.png"/><Relationship Id="rId6" Type="http://schemas.openxmlformats.org/officeDocument/2006/relationships/image" Target="../media/image82.png"/><Relationship Id="rId7" Type="http://schemas.openxmlformats.org/officeDocument/2006/relationships/image" Target="../media/image17.png"/><Relationship Id="rId8" Type="http://schemas.openxmlformats.org/officeDocument/2006/relationships/image" Target="../media/image28.png"/></Relationships>
</file>

<file path=ppt/slides/_rels/slide19.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7.png"/><Relationship Id="rId13" Type="http://schemas.openxmlformats.org/officeDocument/2006/relationships/image" Target="../media/image23.png"/><Relationship Id="rId12"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25.png"/><Relationship Id="rId5" Type="http://schemas.openxmlformats.org/officeDocument/2006/relationships/image" Target="../media/image14.png"/><Relationship Id="rId6" Type="http://schemas.openxmlformats.org/officeDocument/2006/relationships/image" Target="../media/image11.png"/><Relationship Id="rId7" Type="http://schemas.openxmlformats.org/officeDocument/2006/relationships/image" Target="../media/image18.png"/><Relationship Id="rId8" Type="http://schemas.openxmlformats.org/officeDocument/2006/relationships/image" Target="../media/image15.png"/></Relationships>
</file>

<file path=ppt/slides/_rels/slide2.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25.png"/><Relationship Id="rId7" Type="http://schemas.openxmlformats.org/officeDocument/2006/relationships/image" Target="../media/image18.png"/><Relationship Id="rId8"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12.png"/><Relationship Id="rId5" Type="http://schemas.openxmlformats.org/officeDocument/2006/relationships/image" Target="../media/image77.png"/><Relationship Id="rId6" Type="http://schemas.openxmlformats.org/officeDocument/2006/relationships/image" Target="../media/image80.png"/><Relationship Id="rId7" Type="http://schemas.openxmlformats.org/officeDocument/2006/relationships/image" Target="../media/image72.png"/><Relationship Id="rId8" Type="http://schemas.openxmlformats.org/officeDocument/2006/relationships/image" Target="../media/image78.png"/></Relationships>
</file>

<file path=ppt/slides/_rels/slide21.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3.png"/><Relationship Id="rId13" Type="http://schemas.openxmlformats.org/officeDocument/2006/relationships/image" Target="../media/image4.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image" Target="../media/image22.png"/><Relationship Id="rId15" Type="http://schemas.openxmlformats.org/officeDocument/2006/relationships/hyperlink" Target="https://centralasiaclimateportal.org/ru/" TargetMode="External"/><Relationship Id="rId14" Type="http://schemas.openxmlformats.org/officeDocument/2006/relationships/hyperlink" Target="https://carececo.org/main/" TargetMode="External"/><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1.png"/><Relationship Id="rId8"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28.png"/><Relationship Id="rId5" Type="http://schemas.openxmlformats.org/officeDocument/2006/relationships/image" Target="../media/image12.png"/><Relationship Id="rId6"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2.jpg"/><Relationship Id="rId4" Type="http://schemas.openxmlformats.org/officeDocument/2006/relationships/image" Target="../media/image29.png"/><Relationship Id="rId9" Type="http://schemas.openxmlformats.org/officeDocument/2006/relationships/image" Target="../media/image32.png"/><Relationship Id="rId5" Type="http://schemas.openxmlformats.org/officeDocument/2006/relationships/image" Target="../media/image34.png"/><Relationship Id="rId6" Type="http://schemas.openxmlformats.org/officeDocument/2006/relationships/image" Target="../media/image83.png"/><Relationship Id="rId7" Type="http://schemas.openxmlformats.org/officeDocument/2006/relationships/image" Target="../media/image23.png"/><Relationship Id="rId8"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9.jpg"/><Relationship Id="rId4" Type="http://schemas.openxmlformats.org/officeDocument/2006/relationships/image" Target="../media/image33.jpg"/><Relationship Id="rId5" Type="http://schemas.openxmlformats.org/officeDocument/2006/relationships/image" Target="../media/image31.jpg"/><Relationship Id="rId6" Type="http://schemas.openxmlformats.org/officeDocument/2006/relationships/image" Target="../media/image4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49.png"/><Relationship Id="rId5"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0.jpg"/><Relationship Id="rId4" Type="http://schemas.openxmlformats.org/officeDocument/2006/relationships/image" Target="../media/image73.jpg"/><Relationship Id="rId5"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grpSp>
        <p:nvGrpSpPr>
          <p:cNvPr id="84" name="Google Shape;84;p1"/>
          <p:cNvGrpSpPr/>
          <p:nvPr/>
        </p:nvGrpSpPr>
        <p:grpSpPr>
          <a:xfrm>
            <a:off x="-76200" y="0"/>
            <a:ext cx="12268200" cy="6858000"/>
            <a:chOff x="0" y="0"/>
            <a:chExt cx="12192000" cy="6858000"/>
          </a:xfrm>
        </p:grpSpPr>
        <p:pic>
          <p:nvPicPr>
            <p:cNvPr id="85" name="Google Shape;85;p1"/>
            <p:cNvPicPr preferRelativeResize="0"/>
            <p:nvPr/>
          </p:nvPicPr>
          <p:blipFill rotWithShape="1">
            <a:blip r:embed="rId3">
              <a:alphaModFix/>
            </a:blip>
            <a:srcRect b="0" l="0" r="0" t="34026"/>
            <a:stretch/>
          </p:blipFill>
          <p:spPr>
            <a:xfrm>
              <a:off x="0" y="777226"/>
              <a:ext cx="12192000" cy="6022392"/>
            </a:xfrm>
            <a:prstGeom prst="rect">
              <a:avLst/>
            </a:prstGeom>
            <a:noFill/>
            <a:ln>
              <a:noFill/>
            </a:ln>
          </p:spPr>
        </p:pic>
        <p:sp>
          <p:nvSpPr>
            <p:cNvPr id="86" name="Google Shape;86;p1"/>
            <p:cNvSpPr/>
            <p:nvPr/>
          </p:nvSpPr>
          <p:spPr>
            <a:xfrm>
              <a:off x="0" y="0"/>
              <a:ext cx="12192000" cy="1638299"/>
            </a:xfrm>
            <a:prstGeom prst="rect">
              <a:avLst/>
            </a:prstGeom>
            <a:gradFill>
              <a:gsLst>
                <a:gs pos="0">
                  <a:srgbClr val="028578"/>
                </a:gs>
                <a:gs pos="50000">
                  <a:srgbClr val="7CBFBA"/>
                </a:gs>
                <a:gs pos="100000">
                  <a:srgbClr val="F3F7FA"/>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 name="Google Shape;87;p1"/>
            <p:cNvSpPr/>
            <p:nvPr/>
          </p:nvSpPr>
          <p:spPr>
            <a:xfrm>
              <a:off x="0" y="6029324"/>
              <a:ext cx="12192000" cy="828676"/>
            </a:xfrm>
            <a:prstGeom prst="rect">
              <a:avLst/>
            </a:prstGeom>
            <a:gradFill>
              <a:gsLst>
                <a:gs pos="0">
                  <a:srgbClr val="028578"/>
                </a:gs>
                <a:gs pos="50000">
                  <a:srgbClr val="7CBFBA"/>
                </a:gs>
                <a:gs pos="100000">
                  <a:srgbClr val="F0F7F9"/>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88" name="Google Shape;88;p1"/>
            <p:cNvPicPr preferRelativeResize="0"/>
            <p:nvPr/>
          </p:nvPicPr>
          <p:blipFill rotWithShape="1">
            <a:blip r:embed="rId4">
              <a:alphaModFix/>
            </a:blip>
            <a:srcRect b="0" l="0" r="0" t="0"/>
            <a:stretch/>
          </p:blipFill>
          <p:spPr>
            <a:xfrm>
              <a:off x="3035279" y="874535"/>
              <a:ext cx="1343236" cy="756000"/>
            </a:xfrm>
            <a:prstGeom prst="rect">
              <a:avLst/>
            </a:prstGeom>
            <a:noFill/>
            <a:ln>
              <a:noFill/>
            </a:ln>
          </p:spPr>
        </p:pic>
        <p:pic>
          <p:nvPicPr>
            <p:cNvPr id="89" name="Google Shape;89;p1"/>
            <p:cNvPicPr preferRelativeResize="0"/>
            <p:nvPr/>
          </p:nvPicPr>
          <p:blipFill rotWithShape="1">
            <a:blip r:embed="rId5">
              <a:alphaModFix/>
            </a:blip>
            <a:srcRect b="0" l="0" r="0" t="0"/>
            <a:stretch/>
          </p:blipFill>
          <p:spPr>
            <a:xfrm>
              <a:off x="10581673" y="874535"/>
              <a:ext cx="777000" cy="756000"/>
            </a:xfrm>
            <a:prstGeom prst="rect">
              <a:avLst/>
            </a:prstGeom>
            <a:noFill/>
            <a:ln>
              <a:noFill/>
            </a:ln>
          </p:spPr>
        </p:pic>
        <p:pic>
          <p:nvPicPr>
            <p:cNvPr id="90" name="Google Shape;90;p1"/>
            <p:cNvPicPr preferRelativeResize="0"/>
            <p:nvPr/>
          </p:nvPicPr>
          <p:blipFill rotWithShape="1">
            <a:blip r:embed="rId6">
              <a:alphaModFix/>
            </a:blip>
            <a:srcRect b="0" l="0" r="0" t="0"/>
            <a:stretch/>
          </p:blipFill>
          <p:spPr>
            <a:xfrm>
              <a:off x="798194" y="898348"/>
              <a:ext cx="1499008" cy="756000"/>
            </a:xfrm>
            <a:prstGeom prst="rect">
              <a:avLst/>
            </a:prstGeom>
            <a:noFill/>
            <a:ln>
              <a:noFill/>
            </a:ln>
          </p:spPr>
        </p:pic>
        <p:pic>
          <p:nvPicPr>
            <p:cNvPr id="91" name="Google Shape;91;p1"/>
            <p:cNvPicPr preferRelativeResize="0"/>
            <p:nvPr/>
          </p:nvPicPr>
          <p:blipFill rotWithShape="1">
            <a:blip r:embed="rId7">
              <a:alphaModFix/>
            </a:blip>
            <a:srcRect b="0" l="0" r="0" t="0"/>
            <a:stretch/>
          </p:blipFill>
          <p:spPr>
            <a:xfrm>
              <a:off x="5116592" y="1109629"/>
              <a:ext cx="2486894" cy="333438"/>
            </a:xfrm>
            <a:prstGeom prst="rect">
              <a:avLst/>
            </a:prstGeom>
            <a:noFill/>
            <a:ln>
              <a:noFill/>
            </a:ln>
          </p:spPr>
        </p:pic>
        <p:pic>
          <p:nvPicPr>
            <p:cNvPr id="92" name="Google Shape;92;p1"/>
            <p:cNvPicPr preferRelativeResize="0"/>
            <p:nvPr/>
          </p:nvPicPr>
          <p:blipFill rotWithShape="1">
            <a:blip r:embed="rId8">
              <a:alphaModFix/>
            </a:blip>
            <a:srcRect b="0" l="0" r="0" t="0"/>
            <a:stretch/>
          </p:blipFill>
          <p:spPr>
            <a:xfrm>
              <a:off x="8172450" y="939150"/>
              <a:ext cx="1828800" cy="796272"/>
            </a:xfrm>
            <a:prstGeom prst="rect">
              <a:avLst/>
            </a:prstGeom>
            <a:noFill/>
            <a:ln>
              <a:noFill/>
            </a:ln>
          </p:spPr>
        </p:pic>
        <p:pic>
          <p:nvPicPr>
            <p:cNvPr id="93" name="Google Shape;93;p1"/>
            <p:cNvPicPr preferRelativeResize="0"/>
            <p:nvPr/>
          </p:nvPicPr>
          <p:blipFill rotWithShape="1">
            <a:blip r:embed="rId9">
              <a:alphaModFix/>
            </a:blip>
            <a:srcRect b="0" l="0" r="0" t="0"/>
            <a:stretch/>
          </p:blipFill>
          <p:spPr>
            <a:xfrm>
              <a:off x="2121394" y="57225"/>
              <a:ext cx="1436129" cy="720000"/>
            </a:xfrm>
            <a:prstGeom prst="rect">
              <a:avLst/>
            </a:prstGeom>
            <a:noFill/>
            <a:ln>
              <a:noFill/>
            </a:ln>
          </p:spPr>
        </p:pic>
        <p:pic>
          <p:nvPicPr>
            <p:cNvPr id="94" name="Google Shape;94;p1"/>
            <p:cNvPicPr preferRelativeResize="0"/>
            <p:nvPr/>
          </p:nvPicPr>
          <p:blipFill rotWithShape="1">
            <a:blip r:embed="rId10">
              <a:alphaModFix/>
            </a:blip>
            <a:srcRect b="0" l="0" r="0" t="0"/>
            <a:stretch/>
          </p:blipFill>
          <p:spPr>
            <a:xfrm>
              <a:off x="3744997" y="58382"/>
              <a:ext cx="1436129" cy="720000"/>
            </a:xfrm>
            <a:prstGeom prst="rect">
              <a:avLst/>
            </a:prstGeom>
            <a:noFill/>
            <a:ln>
              <a:noFill/>
            </a:ln>
          </p:spPr>
        </p:pic>
        <p:pic>
          <p:nvPicPr>
            <p:cNvPr id="95" name="Google Shape;95;p1"/>
            <p:cNvPicPr preferRelativeResize="0"/>
            <p:nvPr/>
          </p:nvPicPr>
          <p:blipFill rotWithShape="1">
            <a:blip r:embed="rId11">
              <a:alphaModFix/>
            </a:blip>
            <a:srcRect b="0" l="0" r="0" t="0"/>
            <a:stretch/>
          </p:blipFill>
          <p:spPr>
            <a:xfrm>
              <a:off x="5364726" y="57225"/>
              <a:ext cx="1436129" cy="720000"/>
            </a:xfrm>
            <a:prstGeom prst="rect">
              <a:avLst/>
            </a:prstGeom>
            <a:noFill/>
            <a:ln>
              <a:noFill/>
            </a:ln>
          </p:spPr>
        </p:pic>
        <p:pic>
          <p:nvPicPr>
            <p:cNvPr id="96" name="Google Shape;96;p1"/>
            <p:cNvPicPr preferRelativeResize="0"/>
            <p:nvPr/>
          </p:nvPicPr>
          <p:blipFill rotWithShape="1">
            <a:blip r:embed="rId12">
              <a:alphaModFix/>
            </a:blip>
            <a:srcRect b="0" l="0" r="0" t="0"/>
            <a:stretch/>
          </p:blipFill>
          <p:spPr>
            <a:xfrm>
              <a:off x="6984455" y="57225"/>
              <a:ext cx="1436129" cy="720000"/>
            </a:xfrm>
            <a:prstGeom prst="rect">
              <a:avLst/>
            </a:prstGeom>
            <a:noFill/>
            <a:ln>
              <a:noFill/>
            </a:ln>
          </p:spPr>
        </p:pic>
        <p:pic>
          <p:nvPicPr>
            <p:cNvPr id="97" name="Google Shape;97;p1"/>
            <p:cNvPicPr preferRelativeResize="0"/>
            <p:nvPr/>
          </p:nvPicPr>
          <p:blipFill rotWithShape="1">
            <a:blip r:embed="rId13">
              <a:alphaModFix/>
            </a:blip>
            <a:srcRect b="0" l="0" r="0" t="0"/>
            <a:stretch/>
          </p:blipFill>
          <p:spPr>
            <a:xfrm>
              <a:off x="8603221" y="57225"/>
              <a:ext cx="1436129" cy="720000"/>
            </a:xfrm>
            <a:prstGeom prst="rect">
              <a:avLst/>
            </a:prstGeom>
            <a:noFill/>
            <a:ln>
              <a:noFill/>
            </a:ln>
          </p:spPr>
        </p:pic>
        <p:sp>
          <p:nvSpPr>
            <p:cNvPr id="98" name="Google Shape;98;p1"/>
            <p:cNvSpPr/>
            <p:nvPr/>
          </p:nvSpPr>
          <p:spPr>
            <a:xfrm>
              <a:off x="0" y="1638299"/>
              <a:ext cx="12192000" cy="4391025"/>
            </a:xfrm>
            <a:prstGeom prst="rect">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1"/>
            <p:cNvSpPr/>
            <p:nvPr/>
          </p:nvSpPr>
          <p:spPr>
            <a:xfrm>
              <a:off x="0" y="2791326"/>
              <a:ext cx="12192000" cy="1347537"/>
            </a:xfrm>
            <a:prstGeom prst="rect">
              <a:avLst/>
            </a:prstGeom>
            <a:solidFill>
              <a:srgbClr val="FFFFFF">
                <a:alpha val="6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 name="Google Shape;100;p1"/>
            <p:cNvSpPr/>
            <p:nvPr/>
          </p:nvSpPr>
          <p:spPr>
            <a:xfrm>
              <a:off x="0" y="4311811"/>
              <a:ext cx="12192000" cy="980079"/>
            </a:xfrm>
            <a:prstGeom prst="rect">
              <a:avLst/>
            </a:prstGeom>
            <a:solidFill>
              <a:srgbClr val="FFFFFF">
                <a:alpha val="6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01" name="Google Shape;101;p1"/>
          <p:cNvSpPr txBox="1"/>
          <p:nvPr>
            <p:ph type="ctrTitle"/>
          </p:nvPr>
        </p:nvSpPr>
        <p:spPr>
          <a:xfrm>
            <a:off x="238700" y="2791325"/>
            <a:ext cx="11696400" cy="13476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800"/>
              <a:buFont typeface="Calibri"/>
              <a:buNone/>
            </a:pPr>
            <a:r>
              <a:rPr b="1" lang="en-US" sz="4800"/>
              <a:t>CAREC Mid-Term Report on Achieved Results</a:t>
            </a:r>
            <a:br>
              <a:rPr b="1" lang="en-US" sz="4800"/>
            </a:br>
            <a:r>
              <a:rPr b="1" lang="en-US" sz="3200"/>
              <a:t>(May 2024 – March 2025)</a:t>
            </a:r>
            <a:endParaRPr b="1" sz="4800"/>
          </a:p>
        </p:txBody>
      </p:sp>
      <p:sp>
        <p:nvSpPr>
          <p:cNvPr id="102" name="Google Shape;102;p1"/>
          <p:cNvSpPr txBox="1"/>
          <p:nvPr>
            <p:ph idx="1" type="subTitle"/>
          </p:nvPr>
        </p:nvSpPr>
        <p:spPr>
          <a:xfrm>
            <a:off x="359229" y="4371036"/>
            <a:ext cx="11440885" cy="886764"/>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dk1"/>
              </a:buClr>
              <a:buSzPts val="3200"/>
              <a:buNone/>
            </a:pPr>
            <a:r>
              <a:rPr b="1" lang="en-US" sz="3200">
                <a:latin typeface="Calibri"/>
                <a:ea typeface="Calibri"/>
                <a:cs typeface="Calibri"/>
                <a:sym typeface="Calibri"/>
              </a:rPr>
              <a:t>Consulting Services for Regional Collaboration</a:t>
            </a:r>
            <a:endParaRPr b="1" sz="3200">
              <a:latin typeface="Calibri"/>
              <a:ea typeface="Calibri"/>
              <a:cs typeface="Calibri"/>
              <a:sym typeface="Calibri"/>
            </a:endParaRPr>
          </a:p>
        </p:txBody>
      </p:sp>
      <p:sp>
        <p:nvSpPr>
          <p:cNvPr id="103" name="Google Shape;103;p1"/>
          <p:cNvSpPr txBox="1"/>
          <p:nvPr/>
        </p:nvSpPr>
        <p:spPr>
          <a:xfrm>
            <a:off x="5883855" y="6121529"/>
            <a:ext cx="6134100" cy="6465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800" u="none" cap="none" strike="noStrike">
                <a:solidFill>
                  <a:srgbClr val="FFFFFF"/>
                </a:solidFill>
                <a:latin typeface="Calibri"/>
                <a:ea typeface="Calibri"/>
                <a:cs typeface="Calibri"/>
                <a:sym typeface="Calibri"/>
              </a:rPr>
              <a:t>March</a:t>
            </a:r>
            <a:r>
              <a:rPr lang="en-US" sz="1800">
                <a:solidFill>
                  <a:srgbClr val="FFFFFF"/>
                </a:solidFill>
                <a:latin typeface="Calibri"/>
                <a:ea typeface="Calibri"/>
                <a:cs typeface="Calibri"/>
                <a:sym typeface="Calibri"/>
              </a:rPr>
              <a:t> 12,</a:t>
            </a:r>
            <a:r>
              <a:rPr b="0" i="0" lang="en-US" sz="1800" u="none" cap="none" strike="noStrike">
                <a:solidFill>
                  <a:srgbClr val="FFFFFF"/>
                </a:solidFill>
                <a:latin typeface="Calibri"/>
                <a:ea typeface="Calibri"/>
                <a:cs typeface="Calibri"/>
                <a:sym typeface="Calibri"/>
              </a:rPr>
              <a:t> 2025 </a:t>
            </a:r>
            <a:endParaRPr b="0" i="0" sz="1800" u="none" cap="none" strike="noStrike">
              <a:solidFill>
                <a:schemeClr val="dk1"/>
              </a:solidFill>
              <a:latin typeface="Calibri"/>
              <a:ea typeface="Calibri"/>
              <a:cs typeface="Calibri"/>
              <a:sym typeface="Calibri"/>
            </a:endParaRPr>
          </a:p>
          <a:p>
            <a:pPr indent="0" lvl="0" marL="0" marR="0" rtl="0" algn="r">
              <a:spcBef>
                <a:spcPts val="0"/>
              </a:spcBef>
              <a:spcAft>
                <a:spcPts val="0"/>
              </a:spcAft>
              <a:buNone/>
            </a:pPr>
            <a:r>
              <a:rPr b="0" i="0" lang="en-US" sz="1800" u="none" cap="none" strike="noStrike">
                <a:solidFill>
                  <a:srgbClr val="FFFFFF"/>
                </a:solidFill>
                <a:latin typeface="Calibri"/>
                <a:ea typeface="Calibri"/>
                <a:cs typeface="Calibri"/>
                <a:sym typeface="Calibri"/>
              </a:rPr>
              <a:t>online</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10"/>
          <p:cNvSpPr/>
          <p:nvPr/>
        </p:nvSpPr>
        <p:spPr>
          <a:xfrm>
            <a:off x="0" y="1274276"/>
            <a:ext cx="12192000" cy="5572839"/>
          </a:xfrm>
          <a:prstGeom prst="rect">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10"/>
          <p:cNvSpPr/>
          <p:nvPr/>
        </p:nvSpPr>
        <p:spPr>
          <a:xfrm>
            <a:off x="0" y="0"/>
            <a:ext cx="12192000" cy="1274276"/>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10"/>
          <p:cNvSpPr txBox="1"/>
          <p:nvPr/>
        </p:nvSpPr>
        <p:spPr>
          <a:xfrm>
            <a:off x="283026" y="113838"/>
            <a:ext cx="11549745"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385623"/>
                </a:solidFill>
                <a:latin typeface="Calibri"/>
                <a:ea typeface="Calibri"/>
                <a:cs typeface="Calibri"/>
                <a:sym typeface="Calibri"/>
              </a:rPr>
              <a:t>Study Tour “Ecological monitoring of endangered species in protected natural areas”</a:t>
            </a:r>
            <a:endParaRPr b="1" sz="3200">
              <a:solidFill>
                <a:srgbClr val="385623"/>
              </a:solidFill>
              <a:latin typeface="Calibri"/>
              <a:ea typeface="Calibri"/>
              <a:cs typeface="Calibri"/>
              <a:sym typeface="Calibri"/>
            </a:endParaRPr>
          </a:p>
        </p:txBody>
      </p:sp>
      <p:sp>
        <p:nvSpPr>
          <p:cNvPr id="376" name="Google Shape;376;p10"/>
          <p:cNvSpPr/>
          <p:nvPr/>
        </p:nvSpPr>
        <p:spPr>
          <a:xfrm>
            <a:off x="141518" y="2960778"/>
            <a:ext cx="1675028"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77" name="Google Shape;377;p10"/>
          <p:cNvCxnSpPr>
            <a:stCxn id="373" idx="0"/>
            <a:endCxn id="373" idx="2"/>
          </p:cNvCxnSpPr>
          <p:nvPr/>
        </p:nvCxnSpPr>
        <p:spPr>
          <a:xfrm>
            <a:off x="6096000" y="1274276"/>
            <a:ext cx="0" cy="5572800"/>
          </a:xfrm>
          <a:prstGeom prst="straightConnector1">
            <a:avLst/>
          </a:prstGeom>
          <a:noFill/>
          <a:ln cap="flat" cmpd="sng" w="28575">
            <a:solidFill>
              <a:srgbClr val="E1EFD8"/>
            </a:solidFill>
            <a:prstDash val="solid"/>
            <a:miter lim="800000"/>
            <a:headEnd len="sm" w="sm" type="none"/>
            <a:tailEnd len="sm" w="sm" type="none"/>
          </a:ln>
        </p:spPr>
      </p:cxnSp>
      <p:sp>
        <p:nvSpPr>
          <p:cNvPr id="378" name="Google Shape;378;p10"/>
          <p:cNvSpPr txBox="1"/>
          <p:nvPr/>
        </p:nvSpPr>
        <p:spPr>
          <a:xfrm>
            <a:off x="662656" y="1420421"/>
            <a:ext cx="283898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4E0B2"/>
                </a:solidFill>
                <a:latin typeface="Calibri"/>
                <a:ea typeface="Calibri"/>
                <a:cs typeface="Calibri"/>
                <a:sym typeface="Calibri"/>
              </a:rPr>
              <a:t>March 1 – 9, 2025</a:t>
            </a:r>
            <a:endParaRPr b="1" sz="2800">
              <a:solidFill>
                <a:srgbClr val="C4E0B2"/>
              </a:solidFill>
              <a:latin typeface="Calibri"/>
              <a:ea typeface="Calibri"/>
              <a:cs typeface="Calibri"/>
              <a:sym typeface="Calibri"/>
            </a:endParaRPr>
          </a:p>
        </p:txBody>
      </p:sp>
      <p:sp>
        <p:nvSpPr>
          <p:cNvPr id="379" name="Google Shape;379;p10"/>
          <p:cNvSpPr/>
          <p:nvPr/>
        </p:nvSpPr>
        <p:spPr>
          <a:xfrm>
            <a:off x="1959431" y="2960778"/>
            <a:ext cx="3951509"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10"/>
          <p:cNvSpPr txBox="1"/>
          <p:nvPr/>
        </p:nvSpPr>
        <p:spPr>
          <a:xfrm>
            <a:off x="142962" y="3098248"/>
            <a:ext cx="176195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PARTICIPANTS:</a:t>
            </a:r>
            <a:endParaRPr b="1" sz="2000">
              <a:solidFill>
                <a:srgbClr val="C4E0B2"/>
              </a:solidFill>
              <a:latin typeface="Calibri"/>
              <a:ea typeface="Calibri"/>
              <a:cs typeface="Calibri"/>
              <a:sym typeface="Calibri"/>
            </a:endParaRPr>
          </a:p>
        </p:txBody>
      </p:sp>
      <p:sp>
        <p:nvSpPr>
          <p:cNvPr id="381" name="Google Shape;381;p10"/>
          <p:cNvSpPr txBox="1"/>
          <p:nvPr/>
        </p:nvSpPr>
        <p:spPr>
          <a:xfrm>
            <a:off x="2077808" y="3098248"/>
            <a:ext cx="95250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C4E0B2"/>
                </a:solidFill>
                <a:latin typeface="Calibri"/>
                <a:ea typeface="Calibri"/>
                <a:cs typeface="Calibri"/>
                <a:sym typeface="Calibri"/>
              </a:rPr>
              <a:t>CEP – 4</a:t>
            </a:r>
            <a:endParaRPr sz="2000">
              <a:solidFill>
                <a:srgbClr val="C4E0B2"/>
              </a:solidFill>
              <a:latin typeface="Calibri"/>
              <a:ea typeface="Calibri"/>
              <a:cs typeface="Calibri"/>
              <a:sym typeface="Calibri"/>
            </a:endParaRPr>
          </a:p>
        </p:txBody>
      </p:sp>
      <p:sp>
        <p:nvSpPr>
          <p:cNvPr id="382" name="Google Shape;382;p10"/>
          <p:cNvSpPr/>
          <p:nvPr/>
        </p:nvSpPr>
        <p:spPr>
          <a:xfrm>
            <a:off x="141518" y="3826531"/>
            <a:ext cx="555168" cy="2770209"/>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3" name="Google Shape;383;p10"/>
          <p:cNvSpPr txBox="1"/>
          <p:nvPr/>
        </p:nvSpPr>
        <p:spPr>
          <a:xfrm rot="-5400000">
            <a:off x="-258357" y="4991895"/>
            <a:ext cx="135492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PARTNERS:</a:t>
            </a:r>
            <a:endParaRPr b="1" sz="2000">
              <a:solidFill>
                <a:srgbClr val="C4E0B2"/>
              </a:solidFill>
              <a:latin typeface="Calibri"/>
              <a:ea typeface="Calibri"/>
              <a:cs typeface="Calibri"/>
              <a:sym typeface="Calibri"/>
            </a:endParaRPr>
          </a:p>
        </p:txBody>
      </p:sp>
      <p:sp>
        <p:nvSpPr>
          <p:cNvPr id="384" name="Google Shape;384;p10"/>
          <p:cNvSpPr/>
          <p:nvPr/>
        </p:nvSpPr>
        <p:spPr>
          <a:xfrm>
            <a:off x="812591" y="3810643"/>
            <a:ext cx="5098346" cy="2770208"/>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5" name="Google Shape;385;p10"/>
          <p:cNvSpPr txBox="1"/>
          <p:nvPr/>
        </p:nvSpPr>
        <p:spPr>
          <a:xfrm>
            <a:off x="933090" y="3861104"/>
            <a:ext cx="4868998" cy="1015663"/>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University of Zaragoza </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Administration of the Aragon region (Spain)</a:t>
            </a:r>
            <a:endParaRPr sz="2000">
              <a:solidFill>
                <a:srgbClr val="C4E0B2"/>
              </a:solidFill>
              <a:latin typeface="Calibri"/>
              <a:ea typeface="Calibri"/>
              <a:cs typeface="Calibri"/>
              <a:sym typeface="Calibri"/>
            </a:endParaRPr>
          </a:p>
        </p:txBody>
      </p:sp>
      <p:sp>
        <p:nvSpPr>
          <p:cNvPr id="386" name="Google Shape;386;p10"/>
          <p:cNvSpPr/>
          <p:nvPr/>
        </p:nvSpPr>
        <p:spPr>
          <a:xfrm>
            <a:off x="131668" y="2102818"/>
            <a:ext cx="1675028"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10"/>
          <p:cNvSpPr/>
          <p:nvPr/>
        </p:nvSpPr>
        <p:spPr>
          <a:xfrm>
            <a:off x="1949581" y="2102818"/>
            <a:ext cx="3951509"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10"/>
          <p:cNvSpPr txBox="1"/>
          <p:nvPr/>
        </p:nvSpPr>
        <p:spPr>
          <a:xfrm>
            <a:off x="133112" y="2240288"/>
            <a:ext cx="99257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VENUE:</a:t>
            </a:r>
            <a:endParaRPr b="1" sz="2000">
              <a:solidFill>
                <a:srgbClr val="C4E0B2"/>
              </a:solidFill>
              <a:latin typeface="Calibri"/>
              <a:ea typeface="Calibri"/>
              <a:cs typeface="Calibri"/>
              <a:sym typeface="Calibri"/>
            </a:endParaRPr>
          </a:p>
        </p:txBody>
      </p:sp>
      <p:sp>
        <p:nvSpPr>
          <p:cNvPr id="389" name="Google Shape;389;p10"/>
          <p:cNvSpPr txBox="1"/>
          <p:nvPr/>
        </p:nvSpPr>
        <p:spPr>
          <a:xfrm>
            <a:off x="2067958" y="2240288"/>
            <a:ext cx="7553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C4E0B2"/>
                </a:solidFill>
                <a:latin typeface="Calibri"/>
                <a:ea typeface="Calibri"/>
                <a:cs typeface="Calibri"/>
                <a:sym typeface="Calibri"/>
              </a:rPr>
              <a:t>Spain</a:t>
            </a:r>
            <a:endParaRPr sz="2000">
              <a:solidFill>
                <a:srgbClr val="C4E0B2"/>
              </a:solidFill>
              <a:latin typeface="Calibri"/>
              <a:ea typeface="Calibri"/>
              <a:cs typeface="Calibri"/>
              <a:sym typeface="Calibri"/>
            </a:endParaRPr>
          </a:p>
        </p:txBody>
      </p:sp>
      <p:pic>
        <p:nvPicPr>
          <p:cNvPr id="390" name="Google Shape;390;p10"/>
          <p:cNvPicPr preferRelativeResize="0"/>
          <p:nvPr/>
        </p:nvPicPr>
        <p:blipFill rotWithShape="1">
          <a:blip r:embed="rId3">
            <a:alphaModFix/>
          </a:blip>
          <a:srcRect b="1660" l="0" r="12948" t="11745"/>
          <a:stretch/>
        </p:blipFill>
        <p:spPr>
          <a:xfrm>
            <a:off x="6149391" y="4220573"/>
            <a:ext cx="3549780" cy="2648313"/>
          </a:xfrm>
          <a:prstGeom prst="rect">
            <a:avLst/>
          </a:prstGeom>
          <a:noFill/>
          <a:ln>
            <a:noFill/>
          </a:ln>
        </p:spPr>
      </p:pic>
      <p:pic>
        <p:nvPicPr>
          <p:cNvPr id="391" name="Google Shape;391;p10"/>
          <p:cNvPicPr preferRelativeResize="0"/>
          <p:nvPr/>
        </p:nvPicPr>
        <p:blipFill rotWithShape="1">
          <a:blip r:embed="rId4">
            <a:alphaModFix/>
          </a:blip>
          <a:srcRect b="8273" l="0" r="1090" t="27543"/>
          <a:stretch/>
        </p:blipFill>
        <p:spPr>
          <a:xfrm>
            <a:off x="6125814" y="1274276"/>
            <a:ext cx="6053880" cy="2946297"/>
          </a:xfrm>
          <a:prstGeom prst="rect">
            <a:avLst/>
          </a:prstGeom>
          <a:noFill/>
          <a:ln>
            <a:noFill/>
          </a:ln>
        </p:spPr>
      </p:pic>
      <p:pic>
        <p:nvPicPr>
          <p:cNvPr id="392" name="Google Shape;392;p10"/>
          <p:cNvPicPr preferRelativeResize="0"/>
          <p:nvPr/>
        </p:nvPicPr>
        <p:blipFill rotWithShape="1">
          <a:blip r:embed="rId5">
            <a:alphaModFix/>
          </a:blip>
          <a:srcRect b="7619" l="22912" r="27186" t="22705"/>
          <a:stretch/>
        </p:blipFill>
        <p:spPr>
          <a:xfrm flipH="1">
            <a:off x="9671441" y="4220573"/>
            <a:ext cx="2508251" cy="262654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11"/>
          <p:cNvSpPr/>
          <p:nvPr/>
        </p:nvSpPr>
        <p:spPr>
          <a:xfrm>
            <a:off x="0" y="1274276"/>
            <a:ext cx="12192000" cy="5572839"/>
          </a:xfrm>
          <a:prstGeom prst="rect">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11"/>
          <p:cNvSpPr/>
          <p:nvPr/>
        </p:nvSpPr>
        <p:spPr>
          <a:xfrm>
            <a:off x="0" y="0"/>
            <a:ext cx="12192000" cy="1274276"/>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11"/>
          <p:cNvSpPr txBox="1"/>
          <p:nvPr/>
        </p:nvSpPr>
        <p:spPr>
          <a:xfrm>
            <a:off x="283026" y="320671"/>
            <a:ext cx="1154974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385623"/>
                </a:solidFill>
                <a:latin typeface="Calibri"/>
                <a:ea typeface="Calibri"/>
                <a:cs typeface="Calibri"/>
                <a:sym typeface="Calibri"/>
              </a:rPr>
              <a:t>HARMONIZED POLICY</a:t>
            </a:r>
            <a:endParaRPr b="1" sz="3200">
              <a:solidFill>
                <a:srgbClr val="385623"/>
              </a:solidFill>
              <a:latin typeface="Calibri"/>
              <a:ea typeface="Calibri"/>
              <a:cs typeface="Calibri"/>
              <a:sym typeface="Calibri"/>
            </a:endParaRPr>
          </a:p>
        </p:txBody>
      </p:sp>
      <p:cxnSp>
        <p:nvCxnSpPr>
          <p:cNvPr id="400" name="Google Shape;400;p11"/>
          <p:cNvCxnSpPr>
            <a:stCxn id="397" idx="0"/>
            <a:endCxn id="397" idx="2"/>
          </p:cNvCxnSpPr>
          <p:nvPr/>
        </p:nvCxnSpPr>
        <p:spPr>
          <a:xfrm>
            <a:off x="6096000" y="1274276"/>
            <a:ext cx="0" cy="5572800"/>
          </a:xfrm>
          <a:prstGeom prst="straightConnector1">
            <a:avLst/>
          </a:prstGeom>
          <a:noFill/>
          <a:ln cap="flat" cmpd="sng" w="28575">
            <a:solidFill>
              <a:srgbClr val="E1EFD8"/>
            </a:solidFill>
            <a:prstDash val="solid"/>
            <a:miter lim="800000"/>
            <a:headEnd len="sm" w="sm" type="none"/>
            <a:tailEnd len="sm" w="sm" type="none"/>
          </a:ln>
        </p:spPr>
      </p:cxnSp>
      <p:sp>
        <p:nvSpPr>
          <p:cNvPr id="401" name="Google Shape;401;p11"/>
          <p:cNvSpPr/>
          <p:nvPr/>
        </p:nvSpPr>
        <p:spPr>
          <a:xfrm>
            <a:off x="141518" y="2262193"/>
            <a:ext cx="555168" cy="4334548"/>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11"/>
          <p:cNvSpPr txBox="1"/>
          <p:nvPr/>
        </p:nvSpPr>
        <p:spPr>
          <a:xfrm rot="-5400000">
            <a:off x="-1602374" y="4205602"/>
            <a:ext cx="409915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C4E0B2"/>
                </a:solidFill>
                <a:latin typeface="Calibri"/>
                <a:ea typeface="Calibri"/>
                <a:cs typeface="Calibri"/>
                <a:sym typeface="Calibri"/>
              </a:rPr>
              <a:t>DOCUMENTS:</a:t>
            </a:r>
            <a:endParaRPr b="1" sz="2000">
              <a:solidFill>
                <a:srgbClr val="C4E0B2"/>
              </a:solidFill>
              <a:latin typeface="Calibri"/>
              <a:ea typeface="Calibri"/>
              <a:cs typeface="Calibri"/>
              <a:sym typeface="Calibri"/>
            </a:endParaRPr>
          </a:p>
        </p:txBody>
      </p:sp>
      <p:sp>
        <p:nvSpPr>
          <p:cNvPr id="403" name="Google Shape;403;p11"/>
          <p:cNvSpPr/>
          <p:nvPr/>
        </p:nvSpPr>
        <p:spPr>
          <a:xfrm>
            <a:off x="812591" y="2262192"/>
            <a:ext cx="5098346" cy="4318659"/>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11"/>
          <p:cNvSpPr txBox="1"/>
          <p:nvPr/>
        </p:nvSpPr>
        <p:spPr>
          <a:xfrm>
            <a:off x="933090" y="2250011"/>
            <a:ext cx="4869000" cy="44022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C4E0B2"/>
              </a:buClr>
              <a:buSzPts val="2000"/>
              <a:buFont typeface="Arial"/>
              <a:buAutoNum type="arabicPeriod"/>
            </a:pPr>
            <a:r>
              <a:rPr lang="en-US" sz="2000">
                <a:solidFill>
                  <a:srgbClr val="C4E0B2"/>
                </a:solidFill>
                <a:latin typeface="Calibri"/>
                <a:ea typeface="Calibri"/>
                <a:cs typeface="Calibri"/>
                <a:sym typeface="Calibri"/>
              </a:rPr>
              <a:t>MoU on Unified Inventory Methods for Flora, Fauna, and Ecosystem Monitoring in Transboundary Corridors</a:t>
            </a:r>
            <a:endParaRPr/>
          </a:p>
          <a:p>
            <a:pPr indent="-342900" lvl="0" marL="342900" marR="0" rtl="0" algn="l">
              <a:spcBef>
                <a:spcPts val="0"/>
              </a:spcBef>
              <a:spcAft>
                <a:spcPts val="0"/>
              </a:spcAft>
              <a:buClr>
                <a:srgbClr val="C4E0B2"/>
              </a:buClr>
              <a:buSzPts val="2000"/>
              <a:buFont typeface="Arial"/>
              <a:buAutoNum type="arabicPeriod"/>
            </a:pPr>
            <a:r>
              <a:rPr lang="en-US" sz="2000">
                <a:solidFill>
                  <a:srgbClr val="C4E0B2"/>
                </a:solidFill>
                <a:latin typeface="Calibri"/>
                <a:ea typeface="Calibri"/>
                <a:cs typeface="Calibri"/>
                <a:sym typeface="Calibri"/>
              </a:rPr>
              <a:t>MoU on Cross-Border Access for Nature Tourism in Protected Areas and Unique Natural Sites</a:t>
            </a:r>
            <a:endParaRPr/>
          </a:p>
          <a:p>
            <a:pPr indent="-342900" lvl="0" marL="342900" marR="0" rtl="0" algn="l">
              <a:spcBef>
                <a:spcPts val="0"/>
              </a:spcBef>
              <a:spcAft>
                <a:spcPts val="0"/>
              </a:spcAft>
              <a:buClr>
                <a:srgbClr val="C4E0B2"/>
              </a:buClr>
              <a:buSzPts val="2000"/>
              <a:buFont typeface="Arial"/>
              <a:buAutoNum type="arabicPeriod"/>
            </a:pPr>
            <a:r>
              <a:rPr lang="en-US" sz="2000">
                <a:solidFill>
                  <a:srgbClr val="C4E0B2"/>
                </a:solidFill>
                <a:latin typeface="Calibri"/>
                <a:ea typeface="Calibri"/>
                <a:cs typeface="Calibri"/>
                <a:sym typeface="Calibri"/>
              </a:rPr>
              <a:t>MoU on the Establishment of a Transboundary 'Peace Park’</a:t>
            </a:r>
            <a:endParaRPr/>
          </a:p>
          <a:p>
            <a:pPr indent="-342900" lvl="0" marL="342900" marR="0" rtl="0" algn="l">
              <a:spcBef>
                <a:spcPts val="0"/>
              </a:spcBef>
              <a:spcAft>
                <a:spcPts val="0"/>
              </a:spcAft>
              <a:buClr>
                <a:srgbClr val="C4E0B2"/>
              </a:buClr>
              <a:buSzPts val="2000"/>
              <a:buFont typeface="Arial"/>
              <a:buAutoNum type="arabicPeriod"/>
            </a:pPr>
            <a:r>
              <a:rPr lang="en-US" sz="2000">
                <a:solidFill>
                  <a:srgbClr val="C4E0B2"/>
                </a:solidFill>
                <a:latin typeface="Calibri"/>
                <a:ea typeface="Calibri"/>
                <a:cs typeface="Calibri"/>
                <a:sym typeface="Calibri"/>
              </a:rPr>
              <a:t>Protocol on Nature-Based Solutions for Erosion Control and Road Resilience</a:t>
            </a:r>
            <a:endParaRPr/>
          </a:p>
          <a:p>
            <a:pPr indent="-342900" lvl="0" marL="342900" marR="0" rtl="0" algn="l">
              <a:spcBef>
                <a:spcPts val="0"/>
              </a:spcBef>
              <a:spcAft>
                <a:spcPts val="0"/>
              </a:spcAft>
              <a:buClr>
                <a:srgbClr val="C4E0B2"/>
              </a:buClr>
              <a:buSzPts val="2000"/>
              <a:buFont typeface="Arial"/>
              <a:buAutoNum type="arabicPeriod"/>
            </a:pPr>
            <a:r>
              <a:rPr lang="en-US" sz="2000">
                <a:solidFill>
                  <a:srgbClr val="C4E0B2"/>
                </a:solidFill>
                <a:latin typeface="Calibri"/>
                <a:ea typeface="Calibri"/>
                <a:cs typeface="Calibri"/>
                <a:sym typeface="Calibri"/>
              </a:rPr>
              <a:t>Joint Plan for Transboundary Wildlife Corridors and Cooperation on Species and Habitat Protection</a:t>
            </a:r>
            <a:endParaRPr/>
          </a:p>
          <a:p>
            <a:pPr indent="-342900" lvl="0" marL="342900" marR="0" rtl="0" algn="l">
              <a:spcBef>
                <a:spcPts val="0"/>
              </a:spcBef>
              <a:spcAft>
                <a:spcPts val="0"/>
              </a:spcAft>
              <a:buClr>
                <a:srgbClr val="C4E0B2"/>
              </a:buClr>
              <a:buSzPts val="2000"/>
              <a:buFont typeface="Arial"/>
              <a:buAutoNum type="arabicPeriod"/>
            </a:pPr>
            <a:r>
              <a:rPr lang="en-US" sz="2000">
                <a:solidFill>
                  <a:srgbClr val="C4E0B2"/>
                </a:solidFill>
                <a:latin typeface="Calibri"/>
                <a:ea typeface="Calibri"/>
                <a:cs typeface="Calibri"/>
                <a:sym typeface="Calibri"/>
              </a:rPr>
              <a:t>Regional Wildfire Alert System or Protocol</a:t>
            </a:r>
            <a:endParaRPr/>
          </a:p>
        </p:txBody>
      </p:sp>
      <p:sp>
        <p:nvSpPr>
          <p:cNvPr id="405" name="Google Shape;405;p11"/>
          <p:cNvSpPr/>
          <p:nvPr/>
        </p:nvSpPr>
        <p:spPr>
          <a:xfrm>
            <a:off x="131668" y="1449672"/>
            <a:ext cx="1675028"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6" name="Google Shape;406;p11"/>
          <p:cNvSpPr/>
          <p:nvPr/>
        </p:nvSpPr>
        <p:spPr>
          <a:xfrm>
            <a:off x="1949581" y="1449672"/>
            <a:ext cx="3951509"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7" name="Google Shape;407;p11"/>
          <p:cNvSpPr txBox="1"/>
          <p:nvPr/>
        </p:nvSpPr>
        <p:spPr>
          <a:xfrm>
            <a:off x="133112" y="1587142"/>
            <a:ext cx="103162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STATUS:</a:t>
            </a:r>
            <a:endParaRPr b="1" sz="2000">
              <a:solidFill>
                <a:srgbClr val="C4E0B2"/>
              </a:solidFill>
              <a:latin typeface="Calibri"/>
              <a:ea typeface="Calibri"/>
              <a:cs typeface="Calibri"/>
              <a:sym typeface="Calibri"/>
            </a:endParaRPr>
          </a:p>
        </p:txBody>
      </p:sp>
      <p:sp>
        <p:nvSpPr>
          <p:cNvPr id="408" name="Google Shape;408;p11"/>
          <p:cNvSpPr txBox="1"/>
          <p:nvPr/>
        </p:nvSpPr>
        <p:spPr>
          <a:xfrm>
            <a:off x="2067958" y="1434738"/>
            <a:ext cx="3734130" cy="707886"/>
          </a:xfrm>
          <a:prstGeom prst="rect">
            <a:avLst/>
          </a:prstGeom>
          <a:noFill/>
          <a:ln cap="flat" cmpd="sng" w="9525">
            <a:solidFill>
              <a:srgbClr val="38562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C4E0B2"/>
                </a:solidFill>
                <a:latin typeface="Calibri"/>
                <a:ea typeface="Calibri"/>
                <a:cs typeface="Calibri"/>
                <a:sym typeface="Calibri"/>
              </a:rPr>
              <a:t>Sent to all CA countries and RAC members for comments</a:t>
            </a:r>
            <a:endParaRPr sz="2000">
              <a:solidFill>
                <a:srgbClr val="C4E0B2"/>
              </a:solidFill>
              <a:latin typeface="Calibri"/>
              <a:ea typeface="Calibri"/>
              <a:cs typeface="Calibri"/>
              <a:sym typeface="Calibri"/>
            </a:endParaRPr>
          </a:p>
        </p:txBody>
      </p:sp>
      <p:pic>
        <p:nvPicPr>
          <p:cNvPr id="409" name="Google Shape;409;p11"/>
          <p:cNvPicPr preferRelativeResize="0"/>
          <p:nvPr/>
        </p:nvPicPr>
        <p:blipFill rotWithShape="1">
          <a:blip r:embed="rId3">
            <a:alphaModFix/>
          </a:blip>
          <a:srcRect b="23164" l="33180" r="35124" t="18581"/>
          <a:stretch/>
        </p:blipFill>
        <p:spPr>
          <a:xfrm>
            <a:off x="6319243" y="1448964"/>
            <a:ext cx="2652298" cy="2742036"/>
          </a:xfrm>
          <a:prstGeom prst="rect">
            <a:avLst/>
          </a:prstGeom>
          <a:noFill/>
          <a:ln>
            <a:noFill/>
          </a:ln>
        </p:spPr>
      </p:pic>
      <p:pic>
        <p:nvPicPr>
          <p:cNvPr id="410" name="Google Shape;410;p11"/>
          <p:cNvPicPr preferRelativeResize="0"/>
          <p:nvPr/>
        </p:nvPicPr>
        <p:blipFill rotWithShape="1">
          <a:blip r:embed="rId4">
            <a:alphaModFix/>
          </a:blip>
          <a:srcRect b="12388" l="32361" r="29463" t="4401"/>
          <a:stretch/>
        </p:blipFill>
        <p:spPr>
          <a:xfrm>
            <a:off x="9209963" y="1424450"/>
            <a:ext cx="2796974" cy="2766550"/>
          </a:xfrm>
          <a:prstGeom prst="rect">
            <a:avLst/>
          </a:prstGeom>
          <a:noFill/>
          <a:ln>
            <a:noFill/>
          </a:ln>
        </p:spPr>
      </p:pic>
      <p:pic>
        <p:nvPicPr>
          <p:cNvPr id="411" name="Google Shape;411;p11"/>
          <p:cNvPicPr preferRelativeResize="0"/>
          <p:nvPr/>
        </p:nvPicPr>
        <p:blipFill rotWithShape="1">
          <a:blip r:embed="rId5">
            <a:alphaModFix/>
          </a:blip>
          <a:srcRect b="11428" l="35000" r="37143" t="17878"/>
          <a:stretch/>
        </p:blipFill>
        <p:spPr>
          <a:xfrm>
            <a:off x="7823553" y="3033488"/>
            <a:ext cx="2534398" cy="361772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12"/>
          <p:cNvSpPr/>
          <p:nvPr/>
        </p:nvSpPr>
        <p:spPr>
          <a:xfrm>
            <a:off x="0" y="1274276"/>
            <a:ext cx="12192000" cy="5572839"/>
          </a:xfrm>
          <a:prstGeom prst="rect">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7" name="Google Shape;417;p12"/>
          <p:cNvSpPr/>
          <p:nvPr/>
        </p:nvSpPr>
        <p:spPr>
          <a:xfrm>
            <a:off x="0" y="0"/>
            <a:ext cx="12192000" cy="1274276"/>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8" name="Google Shape;418;p12"/>
          <p:cNvSpPr txBox="1"/>
          <p:nvPr/>
        </p:nvSpPr>
        <p:spPr>
          <a:xfrm>
            <a:off x="283026" y="320671"/>
            <a:ext cx="1154974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385623"/>
                </a:solidFill>
                <a:latin typeface="Calibri"/>
                <a:ea typeface="Calibri"/>
                <a:cs typeface="Calibri"/>
                <a:sym typeface="Calibri"/>
              </a:rPr>
              <a:t>RESILAND TJ REGIONAL COMPONENT M&amp;E SYSTEM</a:t>
            </a:r>
            <a:endParaRPr b="1" sz="3200">
              <a:solidFill>
                <a:srgbClr val="385623"/>
              </a:solidFill>
              <a:latin typeface="Calibri"/>
              <a:ea typeface="Calibri"/>
              <a:cs typeface="Calibri"/>
              <a:sym typeface="Calibri"/>
            </a:endParaRPr>
          </a:p>
        </p:txBody>
      </p:sp>
      <p:cxnSp>
        <p:nvCxnSpPr>
          <p:cNvPr id="419" name="Google Shape;419;p12"/>
          <p:cNvCxnSpPr>
            <a:stCxn id="416" idx="0"/>
            <a:endCxn id="416" idx="2"/>
          </p:cNvCxnSpPr>
          <p:nvPr/>
        </p:nvCxnSpPr>
        <p:spPr>
          <a:xfrm>
            <a:off x="6096000" y="1274276"/>
            <a:ext cx="0" cy="5572800"/>
          </a:xfrm>
          <a:prstGeom prst="straightConnector1">
            <a:avLst/>
          </a:prstGeom>
          <a:noFill/>
          <a:ln cap="flat" cmpd="sng" w="28575">
            <a:solidFill>
              <a:srgbClr val="E1EFD8"/>
            </a:solidFill>
            <a:prstDash val="solid"/>
            <a:miter lim="800000"/>
            <a:headEnd len="sm" w="sm" type="none"/>
            <a:tailEnd len="sm" w="sm" type="none"/>
          </a:ln>
        </p:spPr>
      </p:cxnSp>
      <p:sp>
        <p:nvSpPr>
          <p:cNvPr id="420" name="Google Shape;420;p12"/>
          <p:cNvSpPr/>
          <p:nvPr/>
        </p:nvSpPr>
        <p:spPr>
          <a:xfrm>
            <a:off x="131668" y="1449672"/>
            <a:ext cx="1675028"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12"/>
          <p:cNvSpPr/>
          <p:nvPr/>
        </p:nvSpPr>
        <p:spPr>
          <a:xfrm>
            <a:off x="1949581" y="1449672"/>
            <a:ext cx="3951509"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12"/>
          <p:cNvSpPr txBox="1"/>
          <p:nvPr/>
        </p:nvSpPr>
        <p:spPr>
          <a:xfrm>
            <a:off x="133112" y="1587142"/>
            <a:ext cx="145225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LANGUAGE:</a:t>
            </a:r>
            <a:endParaRPr b="1" sz="2000">
              <a:solidFill>
                <a:srgbClr val="C4E0B2"/>
              </a:solidFill>
              <a:latin typeface="Calibri"/>
              <a:ea typeface="Calibri"/>
              <a:cs typeface="Calibri"/>
              <a:sym typeface="Calibri"/>
            </a:endParaRPr>
          </a:p>
        </p:txBody>
      </p:sp>
      <p:sp>
        <p:nvSpPr>
          <p:cNvPr id="423" name="Google Shape;423;p12"/>
          <p:cNvSpPr txBox="1"/>
          <p:nvPr/>
        </p:nvSpPr>
        <p:spPr>
          <a:xfrm>
            <a:off x="2067958" y="1554484"/>
            <a:ext cx="373413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C4E0B2"/>
                </a:solidFill>
                <a:latin typeface="Calibri"/>
                <a:ea typeface="Calibri"/>
                <a:cs typeface="Calibri"/>
                <a:sym typeface="Calibri"/>
              </a:rPr>
              <a:t>English, Russian, Tajik</a:t>
            </a:r>
            <a:endParaRPr sz="2000">
              <a:solidFill>
                <a:srgbClr val="C4E0B2"/>
              </a:solidFill>
              <a:latin typeface="Calibri"/>
              <a:ea typeface="Calibri"/>
              <a:cs typeface="Calibri"/>
              <a:sym typeface="Calibri"/>
            </a:endParaRPr>
          </a:p>
        </p:txBody>
      </p:sp>
      <p:pic>
        <p:nvPicPr>
          <p:cNvPr id="424" name="Google Shape;424;p12"/>
          <p:cNvPicPr preferRelativeResize="0"/>
          <p:nvPr/>
        </p:nvPicPr>
        <p:blipFill rotWithShape="1">
          <a:blip r:embed="rId3">
            <a:alphaModFix/>
          </a:blip>
          <a:srcRect b="0" l="0" r="0" t="0"/>
          <a:stretch/>
        </p:blipFill>
        <p:spPr>
          <a:xfrm>
            <a:off x="9397372" y="4421162"/>
            <a:ext cx="2678112" cy="2371526"/>
          </a:xfrm>
          <a:prstGeom prst="rect">
            <a:avLst/>
          </a:prstGeom>
          <a:noFill/>
          <a:ln>
            <a:noFill/>
          </a:ln>
        </p:spPr>
      </p:pic>
      <p:pic>
        <p:nvPicPr>
          <p:cNvPr id="425" name="Google Shape;425;p12"/>
          <p:cNvPicPr preferRelativeResize="0"/>
          <p:nvPr/>
        </p:nvPicPr>
        <p:blipFill rotWithShape="1">
          <a:blip r:embed="rId4">
            <a:alphaModFix/>
          </a:blip>
          <a:srcRect b="8213" l="7302" r="7144" t="5504"/>
          <a:stretch/>
        </p:blipFill>
        <p:spPr>
          <a:xfrm>
            <a:off x="6277971" y="1311838"/>
            <a:ext cx="5797513" cy="3111747"/>
          </a:xfrm>
          <a:prstGeom prst="rect">
            <a:avLst/>
          </a:prstGeom>
          <a:noFill/>
          <a:ln>
            <a:noFill/>
          </a:ln>
        </p:spPr>
      </p:pic>
      <p:sp>
        <p:nvSpPr>
          <p:cNvPr id="426" name="Google Shape;426;p12"/>
          <p:cNvSpPr/>
          <p:nvPr/>
        </p:nvSpPr>
        <p:spPr>
          <a:xfrm>
            <a:off x="141518" y="2262193"/>
            <a:ext cx="555168" cy="4416098"/>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7" name="Google Shape;427;p12"/>
          <p:cNvSpPr txBox="1"/>
          <p:nvPr/>
        </p:nvSpPr>
        <p:spPr>
          <a:xfrm rot="-5400000">
            <a:off x="-1602374" y="4249146"/>
            <a:ext cx="409915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C4E0B2"/>
                </a:solidFill>
                <a:latin typeface="Calibri"/>
                <a:ea typeface="Calibri"/>
                <a:cs typeface="Calibri"/>
                <a:sym typeface="Calibri"/>
              </a:rPr>
              <a:t>CONTENT:</a:t>
            </a:r>
            <a:endParaRPr b="1" sz="2000">
              <a:solidFill>
                <a:srgbClr val="C4E0B2"/>
              </a:solidFill>
              <a:latin typeface="Calibri"/>
              <a:ea typeface="Calibri"/>
              <a:cs typeface="Calibri"/>
              <a:sym typeface="Calibri"/>
            </a:endParaRPr>
          </a:p>
        </p:txBody>
      </p:sp>
      <p:sp>
        <p:nvSpPr>
          <p:cNvPr id="428" name="Google Shape;428;p12"/>
          <p:cNvSpPr/>
          <p:nvPr/>
        </p:nvSpPr>
        <p:spPr>
          <a:xfrm>
            <a:off x="812591" y="2262192"/>
            <a:ext cx="5098346" cy="439991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9" name="Google Shape;429;p12"/>
          <p:cNvSpPr txBox="1"/>
          <p:nvPr/>
        </p:nvSpPr>
        <p:spPr>
          <a:xfrm>
            <a:off x="933090" y="2260897"/>
            <a:ext cx="4868998" cy="440120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User Guide</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Project Information (project background, contact information from CEP and CAREC)</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Dashboard with visualization (graphs, maps)</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Statistics (participants disaggregated by sex, uniqueness, events, countries, type of organization)</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Link to documents (harmonized policies, expert reports, project reports)</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Events (Agenda, List of participants, reports/minutes)</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Participant details (name, position, organization, contacts)</a:t>
            </a:r>
            <a:endParaRPr/>
          </a:p>
        </p:txBody>
      </p:sp>
      <p:pic>
        <p:nvPicPr>
          <p:cNvPr id="430" name="Google Shape;430;p12"/>
          <p:cNvPicPr preferRelativeResize="0"/>
          <p:nvPr/>
        </p:nvPicPr>
        <p:blipFill rotWithShape="1">
          <a:blip r:embed="rId5">
            <a:alphaModFix/>
          </a:blip>
          <a:srcRect b="0" l="0" r="0" t="0"/>
          <a:stretch/>
        </p:blipFill>
        <p:spPr>
          <a:xfrm>
            <a:off x="6283642" y="4421160"/>
            <a:ext cx="3157274" cy="23715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13"/>
          <p:cNvSpPr/>
          <p:nvPr/>
        </p:nvSpPr>
        <p:spPr>
          <a:xfrm>
            <a:off x="0" y="1274276"/>
            <a:ext cx="12192000" cy="5572839"/>
          </a:xfrm>
          <a:prstGeom prst="rect">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6" name="Google Shape;436;p13"/>
          <p:cNvSpPr/>
          <p:nvPr/>
        </p:nvSpPr>
        <p:spPr>
          <a:xfrm>
            <a:off x="0" y="0"/>
            <a:ext cx="12192000" cy="1274276"/>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7" name="Google Shape;437;p13"/>
          <p:cNvSpPr txBox="1"/>
          <p:nvPr/>
        </p:nvSpPr>
        <p:spPr>
          <a:xfrm>
            <a:off x="283026" y="320671"/>
            <a:ext cx="1154974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385623"/>
                </a:solidFill>
                <a:latin typeface="Calibri"/>
                <a:ea typeface="Calibri"/>
                <a:cs typeface="Calibri"/>
                <a:sym typeface="Calibri"/>
              </a:rPr>
              <a:t>RESILAND TJ NATIONAL COMPONENTS M&amp;E SYSTEM</a:t>
            </a:r>
            <a:endParaRPr b="1" sz="3200">
              <a:solidFill>
                <a:srgbClr val="385623"/>
              </a:solidFill>
              <a:latin typeface="Calibri"/>
              <a:ea typeface="Calibri"/>
              <a:cs typeface="Calibri"/>
              <a:sym typeface="Calibri"/>
            </a:endParaRPr>
          </a:p>
        </p:txBody>
      </p:sp>
      <p:cxnSp>
        <p:nvCxnSpPr>
          <p:cNvPr id="438" name="Google Shape;438;p13"/>
          <p:cNvCxnSpPr>
            <a:stCxn id="435" idx="0"/>
            <a:endCxn id="435" idx="2"/>
          </p:cNvCxnSpPr>
          <p:nvPr/>
        </p:nvCxnSpPr>
        <p:spPr>
          <a:xfrm>
            <a:off x="6096000" y="1274276"/>
            <a:ext cx="0" cy="5572800"/>
          </a:xfrm>
          <a:prstGeom prst="straightConnector1">
            <a:avLst/>
          </a:prstGeom>
          <a:noFill/>
          <a:ln cap="flat" cmpd="sng" w="28575">
            <a:solidFill>
              <a:srgbClr val="E1EFD8"/>
            </a:solidFill>
            <a:prstDash val="solid"/>
            <a:miter lim="800000"/>
            <a:headEnd len="sm" w="sm" type="none"/>
            <a:tailEnd len="sm" w="sm" type="none"/>
          </a:ln>
        </p:spPr>
      </p:cxnSp>
      <p:pic>
        <p:nvPicPr>
          <p:cNvPr id="439" name="Google Shape;439;p13"/>
          <p:cNvPicPr preferRelativeResize="0"/>
          <p:nvPr/>
        </p:nvPicPr>
        <p:blipFill rotWithShape="1">
          <a:blip r:embed="rId3">
            <a:alphaModFix/>
          </a:blip>
          <a:srcRect b="48581" l="14930" r="37813" t="5560"/>
          <a:stretch/>
        </p:blipFill>
        <p:spPr>
          <a:xfrm>
            <a:off x="6136455" y="1284104"/>
            <a:ext cx="6044659" cy="3599961"/>
          </a:xfrm>
          <a:prstGeom prst="rect">
            <a:avLst/>
          </a:prstGeom>
          <a:noFill/>
          <a:ln>
            <a:noFill/>
          </a:ln>
        </p:spPr>
      </p:pic>
      <p:pic>
        <p:nvPicPr>
          <p:cNvPr id="440" name="Google Shape;440;p13"/>
          <p:cNvPicPr preferRelativeResize="0"/>
          <p:nvPr/>
        </p:nvPicPr>
        <p:blipFill rotWithShape="1">
          <a:blip r:embed="rId4">
            <a:alphaModFix/>
          </a:blip>
          <a:srcRect b="54885" l="35563" r="33827" t="10674"/>
          <a:stretch/>
        </p:blipFill>
        <p:spPr>
          <a:xfrm rot="1000151">
            <a:off x="9112567" y="3400167"/>
            <a:ext cx="2544170" cy="3118083"/>
          </a:xfrm>
          <a:prstGeom prst="rect">
            <a:avLst/>
          </a:prstGeom>
          <a:noFill/>
          <a:ln>
            <a:noFill/>
          </a:ln>
        </p:spPr>
      </p:pic>
      <p:sp>
        <p:nvSpPr>
          <p:cNvPr id="441" name="Google Shape;441;p13"/>
          <p:cNvSpPr/>
          <p:nvPr/>
        </p:nvSpPr>
        <p:spPr>
          <a:xfrm>
            <a:off x="141516" y="1429215"/>
            <a:ext cx="5777823" cy="3155165"/>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2" name="Google Shape;442;p13"/>
          <p:cNvSpPr txBox="1"/>
          <p:nvPr/>
        </p:nvSpPr>
        <p:spPr>
          <a:xfrm>
            <a:off x="263736" y="1414281"/>
            <a:ext cx="5655600" cy="31700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Indicators under discussion:</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Areas and territories (by type of practice: forests, pastures, protected areas...) </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Project beneficiaries by territory, gender, and type of practice</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Number of people trained (by area and gender);</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Women's participation (by type of involvement in training, sub-grants, participation in assessments, planning...);</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a:t>
            </a:r>
            <a:endParaRPr sz="2000">
              <a:solidFill>
                <a:srgbClr val="C4E0B2"/>
              </a:solidFill>
              <a:latin typeface="Calibri"/>
              <a:ea typeface="Calibri"/>
              <a:cs typeface="Calibri"/>
              <a:sym typeface="Calibri"/>
            </a:endParaRPr>
          </a:p>
        </p:txBody>
      </p:sp>
      <p:sp>
        <p:nvSpPr>
          <p:cNvPr id="443" name="Google Shape;443;p13"/>
          <p:cNvSpPr/>
          <p:nvPr/>
        </p:nvSpPr>
        <p:spPr>
          <a:xfrm>
            <a:off x="141513" y="4717548"/>
            <a:ext cx="5777823" cy="1967228"/>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4" name="Google Shape;444;p13"/>
          <p:cNvSpPr txBox="1"/>
          <p:nvPr/>
        </p:nvSpPr>
        <p:spPr>
          <a:xfrm>
            <a:off x="263733" y="4702613"/>
            <a:ext cx="5655600"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Next steps:</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Harmonize data for merging at the regional level; </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Coordinate dashboards for placement at CACIP;</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Identification of a responsible person from PIU;</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Development of a format, an M&amp;E database in Google, and a user manual.</a:t>
            </a:r>
            <a:endParaRPr sz="2000">
              <a:solidFill>
                <a:srgbClr val="C4E0B2"/>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14"/>
          <p:cNvSpPr/>
          <p:nvPr/>
        </p:nvSpPr>
        <p:spPr>
          <a:xfrm>
            <a:off x="0" y="1274276"/>
            <a:ext cx="12192000" cy="5572800"/>
          </a:xfrm>
          <a:prstGeom prst="rect">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14"/>
          <p:cNvSpPr/>
          <p:nvPr/>
        </p:nvSpPr>
        <p:spPr>
          <a:xfrm>
            <a:off x="133100" y="2234800"/>
            <a:ext cx="5781900" cy="454350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14"/>
          <p:cNvSpPr/>
          <p:nvPr/>
        </p:nvSpPr>
        <p:spPr>
          <a:xfrm>
            <a:off x="0" y="0"/>
            <a:ext cx="12192000" cy="1274276"/>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14"/>
          <p:cNvSpPr txBox="1"/>
          <p:nvPr/>
        </p:nvSpPr>
        <p:spPr>
          <a:xfrm>
            <a:off x="283026" y="320671"/>
            <a:ext cx="1154974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385623"/>
                </a:solidFill>
                <a:latin typeface="Calibri"/>
                <a:ea typeface="Calibri"/>
                <a:cs typeface="Calibri"/>
                <a:sym typeface="Calibri"/>
              </a:rPr>
              <a:t>RESILAND CA+ COMMUNICATION STRATEGY</a:t>
            </a:r>
            <a:endParaRPr b="1" sz="3200">
              <a:solidFill>
                <a:srgbClr val="385623"/>
              </a:solidFill>
              <a:latin typeface="Calibri"/>
              <a:ea typeface="Calibri"/>
              <a:cs typeface="Calibri"/>
              <a:sym typeface="Calibri"/>
            </a:endParaRPr>
          </a:p>
        </p:txBody>
      </p:sp>
      <p:cxnSp>
        <p:nvCxnSpPr>
          <p:cNvPr id="453" name="Google Shape;453;p14"/>
          <p:cNvCxnSpPr>
            <a:stCxn id="449" idx="0"/>
            <a:endCxn id="449" idx="2"/>
          </p:cNvCxnSpPr>
          <p:nvPr/>
        </p:nvCxnSpPr>
        <p:spPr>
          <a:xfrm>
            <a:off x="6096000" y="1274276"/>
            <a:ext cx="0" cy="5572800"/>
          </a:xfrm>
          <a:prstGeom prst="straightConnector1">
            <a:avLst/>
          </a:prstGeom>
          <a:noFill/>
          <a:ln cap="flat" cmpd="sng" w="28575">
            <a:solidFill>
              <a:srgbClr val="E1EFD8"/>
            </a:solidFill>
            <a:prstDash val="solid"/>
            <a:miter lim="800000"/>
            <a:headEnd len="sm" w="sm" type="none"/>
            <a:tailEnd len="sm" w="sm" type="none"/>
          </a:ln>
        </p:spPr>
      </p:cxnSp>
      <p:sp>
        <p:nvSpPr>
          <p:cNvPr id="454" name="Google Shape;454;p14"/>
          <p:cNvSpPr/>
          <p:nvPr/>
        </p:nvSpPr>
        <p:spPr>
          <a:xfrm>
            <a:off x="131668" y="1449672"/>
            <a:ext cx="1675028"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14"/>
          <p:cNvSpPr/>
          <p:nvPr/>
        </p:nvSpPr>
        <p:spPr>
          <a:xfrm>
            <a:off x="1949581" y="1449672"/>
            <a:ext cx="3951509"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14"/>
          <p:cNvSpPr txBox="1"/>
          <p:nvPr/>
        </p:nvSpPr>
        <p:spPr>
          <a:xfrm>
            <a:off x="133112" y="1587142"/>
            <a:ext cx="103162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STATUS:</a:t>
            </a:r>
            <a:endParaRPr b="1" sz="2000">
              <a:solidFill>
                <a:srgbClr val="C4E0B2"/>
              </a:solidFill>
              <a:latin typeface="Calibri"/>
              <a:ea typeface="Calibri"/>
              <a:cs typeface="Calibri"/>
              <a:sym typeface="Calibri"/>
            </a:endParaRPr>
          </a:p>
        </p:txBody>
      </p:sp>
      <p:sp>
        <p:nvSpPr>
          <p:cNvPr id="457" name="Google Shape;457;p14"/>
          <p:cNvSpPr txBox="1"/>
          <p:nvPr/>
        </p:nvSpPr>
        <p:spPr>
          <a:xfrm>
            <a:off x="2067958" y="1554484"/>
            <a:ext cx="373413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C4E0B2"/>
                </a:solidFill>
                <a:latin typeface="Calibri"/>
                <a:ea typeface="Calibri"/>
                <a:cs typeface="Calibri"/>
                <a:sym typeface="Calibri"/>
              </a:rPr>
              <a:t>Submitted to WB for comments</a:t>
            </a:r>
            <a:endParaRPr sz="2000">
              <a:solidFill>
                <a:srgbClr val="C4E0B2"/>
              </a:solidFill>
              <a:latin typeface="Calibri"/>
              <a:ea typeface="Calibri"/>
              <a:cs typeface="Calibri"/>
              <a:sym typeface="Calibri"/>
            </a:endParaRPr>
          </a:p>
        </p:txBody>
      </p:sp>
      <p:graphicFrame>
        <p:nvGraphicFramePr>
          <p:cNvPr id="458" name="Google Shape;458;p14"/>
          <p:cNvGraphicFramePr/>
          <p:nvPr/>
        </p:nvGraphicFramePr>
        <p:xfrm>
          <a:off x="6204849" y="3492137"/>
          <a:ext cx="5845631" cy="3286276"/>
        </p:xfrm>
        <a:graphic>
          <a:graphicData uri="http://schemas.openxmlformats.org/drawingml/2006/chart">
            <c:chart r:id="rId3"/>
          </a:graphicData>
        </a:graphic>
      </p:graphicFrame>
      <p:graphicFrame>
        <p:nvGraphicFramePr>
          <p:cNvPr id="459" name="Google Shape;459;p14"/>
          <p:cNvGraphicFramePr/>
          <p:nvPr/>
        </p:nvGraphicFramePr>
        <p:xfrm>
          <a:off x="6204849" y="1319011"/>
          <a:ext cx="3000000" cy="3000000"/>
        </p:xfrm>
        <a:graphic>
          <a:graphicData uri="http://schemas.openxmlformats.org/drawingml/2006/table">
            <a:tbl>
              <a:tblPr bandRow="1" firstRow="1">
                <a:noFill/>
                <a:tableStyleId>{7BAFDD3D-964A-4151-9DCD-10E9017A09D7}</a:tableStyleId>
              </a:tblPr>
              <a:tblGrid>
                <a:gridCol w="2870575"/>
                <a:gridCol w="1268725"/>
                <a:gridCol w="1718875"/>
              </a:tblGrid>
              <a:tr h="370850">
                <a:tc>
                  <a:txBody>
                    <a:bodyPr/>
                    <a:lstStyle/>
                    <a:p>
                      <a:pPr indent="0" lvl="0" marL="0" marR="0" rtl="0" algn="ctr">
                        <a:spcBef>
                          <a:spcPts val="0"/>
                        </a:spcBef>
                        <a:spcAft>
                          <a:spcPts val="0"/>
                        </a:spcAft>
                        <a:buNone/>
                      </a:pPr>
                      <a:r>
                        <a:rPr lang="en-US" sz="1800" u="none" cap="none" strike="noStrike"/>
                        <a:t>Communication means</a:t>
                      </a:r>
                      <a:endParaRPr sz="1800" u="none" cap="none" strike="noStrike"/>
                    </a:p>
                  </a:txBody>
                  <a:tcPr marT="45725" marB="45725" marR="91450" marL="91450"/>
                </a:tc>
                <a:tc>
                  <a:txBody>
                    <a:bodyPr/>
                    <a:lstStyle/>
                    <a:p>
                      <a:pPr indent="0" lvl="0" marL="0" marR="0" rtl="0" algn="ctr">
                        <a:spcBef>
                          <a:spcPts val="0"/>
                        </a:spcBef>
                        <a:spcAft>
                          <a:spcPts val="0"/>
                        </a:spcAft>
                        <a:buNone/>
                      </a:pPr>
                      <a:r>
                        <a:rPr lang="en-US" sz="1800" u="none" cap="none" strike="noStrike"/>
                        <a:t>Publication</a:t>
                      </a:r>
                      <a:endParaRPr sz="1800" u="none" cap="none" strike="noStrike"/>
                    </a:p>
                  </a:txBody>
                  <a:tcPr marT="45725" marB="45725" marR="91450" marL="91450"/>
                </a:tc>
                <a:tc>
                  <a:txBody>
                    <a:bodyPr/>
                    <a:lstStyle/>
                    <a:p>
                      <a:pPr indent="0" lvl="0" marL="0" marR="0" rtl="0" algn="ctr">
                        <a:spcBef>
                          <a:spcPts val="0"/>
                        </a:spcBef>
                        <a:spcAft>
                          <a:spcPts val="0"/>
                        </a:spcAft>
                        <a:buNone/>
                      </a:pPr>
                      <a:r>
                        <a:rPr lang="en-US" sz="1800" u="none" cap="none" strike="noStrike"/>
                        <a:t>Audience Reach</a:t>
                      </a:r>
                      <a:endParaRPr sz="1800" u="none" cap="none" strike="noStrike"/>
                    </a:p>
                  </a:txBody>
                  <a:tcPr marT="45725" marB="45725" marR="91450" marL="91450"/>
                </a:tc>
              </a:tr>
              <a:tr h="370850">
                <a:tc>
                  <a:txBody>
                    <a:bodyPr/>
                    <a:lstStyle/>
                    <a:p>
                      <a:pPr indent="0" lvl="0" marL="0" marR="0" rtl="0" algn="l">
                        <a:spcBef>
                          <a:spcPts val="0"/>
                        </a:spcBef>
                        <a:spcAft>
                          <a:spcPts val="0"/>
                        </a:spcAft>
                        <a:buNone/>
                      </a:pPr>
                      <a:r>
                        <a:rPr lang="en-US" sz="1800" u="none" cap="none" strike="noStrike"/>
                        <a:t>Mass Media</a:t>
                      </a:r>
                      <a:endParaRPr sz="1800"/>
                    </a:p>
                  </a:txBody>
                  <a:tcPr marT="45725" marB="45725" marR="91450" marL="91450"/>
                </a:tc>
                <a:tc>
                  <a:txBody>
                    <a:bodyPr/>
                    <a:lstStyle/>
                    <a:p>
                      <a:pPr indent="0" lvl="0" marL="0" marR="0" rtl="0" algn="l">
                        <a:spcBef>
                          <a:spcPts val="0"/>
                        </a:spcBef>
                        <a:spcAft>
                          <a:spcPts val="0"/>
                        </a:spcAft>
                        <a:buNone/>
                      </a:pPr>
                      <a:r>
                        <a:rPr lang="en-US" sz="1800"/>
                        <a:t>9</a:t>
                      </a:r>
                      <a:endParaRPr sz="1800"/>
                    </a:p>
                  </a:txBody>
                  <a:tcPr marT="45725" marB="45725" marR="91450" marL="91450"/>
                </a:tc>
                <a:tc>
                  <a:txBody>
                    <a:bodyPr/>
                    <a:lstStyle/>
                    <a:p>
                      <a:pPr indent="0" lvl="0" marL="0" marR="0" rtl="0" algn="l">
                        <a:spcBef>
                          <a:spcPts val="0"/>
                        </a:spcBef>
                        <a:spcAft>
                          <a:spcPts val="0"/>
                        </a:spcAft>
                        <a:buNone/>
                      </a:pPr>
                      <a:r>
                        <a:rPr lang="en-US" sz="1800"/>
                        <a:t>2181</a:t>
                      </a:r>
                      <a:endParaRPr sz="1800"/>
                    </a:p>
                  </a:txBody>
                  <a:tcPr marT="45725" marB="45725" marR="91450" marL="91450"/>
                </a:tc>
              </a:tr>
              <a:tr h="370850">
                <a:tc>
                  <a:txBody>
                    <a:bodyPr/>
                    <a:lstStyle/>
                    <a:p>
                      <a:pPr indent="0" lvl="0" marL="0" marR="0" rtl="0" algn="l">
                        <a:spcBef>
                          <a:spcPts val="0"/>
                        </a:spcBef>
                        <a:spcAft>
                          <a:spcPts val="0"/>
                        </a:spcAft>
                        <a:buNone/>
                      </a:pPr>
                      <a:r>
                        <a:rPr lang="en-US" sz="1800"/>
                        <a:t>CAREC and CACIP website</a:t>
                      </a:r>
                      <a:endParaRPr sz="1800"/>
                    </a:p>
                  </a:txBody>
                  <a:tcPr marT="45725" marB="45725" marR="91450" marL="91450"/>
                </a:tc>
                <a:tc>
                  <a:txBody>
                    <a:bodyPr/>
                    <a:lstStyle/>
                    <a:p>
                      <a:pPr indent="0" lvl="0" marL="0" marR="0" rtl="0" algn="l">
                        <a:spcBef>
                          <a:spcPts val="0"/>
                        </a:spcBef>
                        <a:spcAft>
                          <a:spcPts val="0"/>
                        </a:spcAft>
                        <a:buNone/>
                      </a:pPr>
                      <a:r>
                        <a:rPr lang="en-US" sz="1800"/>
                        <a:t>16</a:t>
                      </a:r>
                      <a:endParaRPr sz="1800"/>
                    </a:p>
                  </a:txBody>
                  <a:tcPr marT="45725" marB="45725" marR="91450" marL="91450"/>
                </a:tc>
                <a:tc>
                  <a:txBody>
                    <a:bodyPr/>
                    <a:lstStyle/>
                    <a:p>
                      <a:pPr indent="0" lvl="0" marL="0" marR="0" rtl="0" algn="l">
                        <a:spcBef>
                          <a:spcPts val="0"/>
                        </a:spcBef>
                        <a:spcAft>
                          <a:spcPts val="0"/>
                        </a:spcAft>
                        <a:buNone/>
                      </a:pPr>
                      <a:r>
                        <a:rPr lang="en-US" sz="1800"/>
                        <a:t>536</a:t>
                      </a:r>
                      <a:endParaRPr sz="1800"/>
                    </a:p>
                  </a:txBody>
                  <a:tcPr marT="45725" marB="45725" marR="91450" marL="91450"/>
                </a:tc>
              </a:tr>
              <a:tr h="370850">
                <a:tc>
                  <a:txBody>
                    <a:bodyPr/>
                    <a:lstStyle/>
                    <a:p>
                      <a:pPr indent="0" lvl="0" marL="0" marR="0" rtl="0" algn="l">
                        <a:spcBef>
                          <a:spcPts val="0"/>
                        </a:spcBef>
                        <a:spcAft>
                          <a:spcPts val="0"/>
                        </a:spcAft>
                        <a:buNone/>
                      </a:pPr>
                      <a:r>
                        <a:rPr lang="en-US" sz="1800"/>
                        <a:t>CAREC and CACIP social media</a:t>
                      </a:r>
                      <a:endParaRPr sz="1800"/>
                    </a:p>
                  </a:txBody>
                  <a:tcPr marT="45725" marB="45725" marR="91450" marL="91450"/>
                </a:tc>
                <a:tc>
                  <a:txBody>
                    <a:bodyPr/>
                    <a:lstStyle/>
                    <a:p>
                      <a:pPr indent="0" lvl="0" marL="0" marR="0" rtl="0" algn="l">
                        <a:spcBef>
                          <a:spcPts val="0"/>
                        </a:spcBef>
                        <a:spcAft>
                          <a:spcPts val="0"/>
                        </a:spcAft>
                        <a:buNone/>
                      </a:pPr>
                      <a:r>
                        <a:rPr lang="en-US" sz="1800"/>
                        <a:t>54</a:t>
                      </a:r>
                      <a:endParaRPr sz="1800"/>
                    </a:p>
                  </a:txBody>
                  <a:tcPr marT="45725" marB="45725" marR="91450" marL="91450"/>
                </a:tc>
                <a:tc>
                  <a:txBody>
                    <a:bodyPr/>
                    <a:lstStyle/>
                    <a:p>
                      <a:pPr indent="0" lvl="0" marL="0" marR="0" rtl="0" algn="l">
                        <a:spcBef>
                          <a:spcPts val="0"/>
                        </a:spcBef>
                        <a:spcAft>
                          <a:spcPts val="0"/>
                        </a:spcAft>
                        <a:buNone/>
                      </a:pPr>
                      <a:r>
                        <a:rPr lang="en-US" sz="1800"/>
                        <a:t>4509</a:t>
                      </a:r>
                      <a:endParaRPr sz="1800"/>
                    </a:p>
                  </a:txBody>
                  <a:tcPr marT="45725" marB="45725" marR="91450" marL="91450"/>
                </a:tc>
              </a:tr>
              <a:tr h="370850">
                <a:tc>
                  <a:txBody>
                    <a:bodyPr/>
                    <a:lstStyle/>
                    <a:p>
                      <a:pPr indent="0" lvl="0" marL="0" marR="0" rtl="0" algn="l">
                        <a:spcBef>
                          <a:spcPts val="0"/>
                        </a:spcBef>
                        <a:spcAft>
                          <a:spcPts val="0"/>
                        </a:spcAft>
                        <a:buNone/>
                      </a:pPr>
                      <a:r>
                        <a:rPr b="1" lang="en-US" sz="1800"/>
                        <a:t>TOTAL:</a:t>
                      </a:r>
                      <a:endParaRPr b="1" sz="1800"/>
                    </a:p>
                  </a:txBody>
                  <a:tcPr marT="45725" marB="45725" marR="91450" marL="91450"/>
                </a:tc>
                <a:tc>
                  <a:txBody>
                    <a:bodyPr/>
                    <a:lstStyle/>
                    <a:p>
                      <a:pPr indent="0" lvl="0" marL="0" marR="0" rtl="0" algn="l">
                        <a:spcBef>
                          <a:spcPts val="0"/>
                        </a:spcBef>
                        <a:spcAft>
                          <a:spcPts val="0"/>
                        </a:spcAft>
                        <a:buNone/>
                      </a:pPr>
                      <a:r>
                        <a:rPr b="1" lang="en-US" sz="1800"/>
                        <a:t>79</a:t>
                      </a:r>
                      <a:endParaRPr b="1" sz="1800"/>
                    </a:p>
                  </a:txBody>
                  <a:tcPr marT="45725" marB="45725" marR="91450" marL="91450"/>
                </a:tc>
                <a:tc>
                  <a:txBody>
                    <a:bodyPr/>
                    <a:lstStyle/>
                    <a:p>
                      <a:pPr indent="0" lvl="0" marL="0" marR="0" rtl="0" algn="l">
                        <a:spcBef>
                          <a:spcPts val="0"/>
                        </a:spcBef>
                        <a:spcAft>
                          <a:spcPts val="0"/>
                        </a:spcAft>
                        <a:buNone/>
                      </a:pPr>
                      <a:r>
                        <a:rPr b="1" lang="en-US" sz="1800"/>
                        <a:t>7226</a:t>
                      </a:r>
                      <a:endParaRPr b="1" sz="1800"/>
                    </a:p>
                  </a:txBody>
                  <a:tcPr marT="45725" marB="45725" marR="91450" marL="91450"/>
                </a:tc>
              </a:tr>
            </a:tbl>
          </a:graphicData>
        </a:graphic>
      </p:graphicFrame>
      <p:sp>
        <p:nvSpPr>
          <p:cNvPr id="460" name="Google Shape;460;p14"/>
          <p:cNvSpPr txBox="1"/>
          <p:nvPr/>
        </p:nvSpPr>
        <p:spPr>
          <a:xfrm>
            <a:off x="2086406" y="4241005"/>
            <a:ext cx="1875300" cy="43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rgbClr val="C4E0B2"/>
                </a:solidFill>
                <a:latin typeface="Calibri"/>
                <a:ea typeface="Calibri"/>
                <a:cs typeface="Calibri"/>
                <a:sym typeface="Calibri"/>
              </a:rPr>
              <a:t>CONTENT</a:t>
            </a:r>
            <a:endParaRPr sz="2000">
              <a:solidFill>
                <a:srgbClr val="C4E0B2"/>
              </a:solidFill>
              <a:latin typeface="Calibri"/>
              <a:ea typeface="Calibri"/>
              <a:cs typeface="Calibri"/>
              <a:sym typeface="Calibri"/>
            </a:endParaRPr>
          </a:p>
        </p:txBody>
      </p:sp>
      <p:pic>
        <p:nvPicPr>
          <p:cNvPr id="461" name="Google Shape;461;p14"/>
          <p:cNvPicPr preferRelativeResize="0"/>
          <p:nvPr/>
        </p:nvPicPr>
        <p:blipFill>
          <a:blip r:embed="rId4">
            <a:alphaModFix/>
          </a:blip>
          <a:stretch>
            <a:fillRect/>
          </a:stretch>
        </p:blipFill>
        <p:spPr>
          <a:xfrm>
            <a:off x="133100" y="2300125"/>
            <a:ext cx="5781899" cy="4397419"/>
          </a:xfrm>
          <a:prstGeom prst="rect">
            <a:avLst/>
          </a:prstGeom>
          <a:noFill/>
          <a:ln>
            <a:noFill/>
          </a:ln>
        </p:spPr>
      </p:pic>
      <p:pic>
        <p:nvPicPr>
          <p:cNvPr id="462" name="Google Shape;462;p14" title="Получено очков"/>
          <p:cNvPicPr preferRelativeResize="0"/>
          <p:nvPr/>
        </p:nvPicPr>
        <p:blipFill>
          <a:blip r:embed="rId5">
            <a:alphaModFix/>
          </a:blip>
          <a:stretch>
            <a:fillRect/>
          </a:stretch>
        </p:blipFill>
        <p:spPr>
          <a:xfrm>
            <a:off x="6204850" y="3492125"/>
            <a:ext cx="5845626" cy="3258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15"/>
          <p:cNvSpPr/>
          <p:nvPr/>
        </p:nvSpPr>
        <p:spPr>
          <a:xfrm>
            <a:off x="0" y="1274276"/>
            <a:ext cx="12192000" cy="5572839"/>
          </a:xfrm>
          <a:prstGeom prst="rect">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8" name="Google Shape;468;p15"/>
          <p:cNvSpPr/>
          <p:nvPr/>
        </p:nvSpPr>
        <p:spPr>
          <a:xfrm>
            <a:off x="0" y="0"/>
            <a:ext cx="12192000" cy="1274276"/>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9" name="Google Shape;469;p15"/>
          <p:cNvSpPr txBox="1"/>
          <p:nvPr/>
        </p:nvSpPr>
        <p:spPr>
          <a:xfrm>
            <a:off x="283026" y="320671"/>
            <a:ext cx="1154974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385623"/>
                </a:solidFill>
                <a:latin typeface="Calibri"/>
                <a:ea typeface="Calibri"/>
                <a:cs typeface="Calibri"/>
                <a:sym typeface="Calibri"/>
              </a:rPr>
              <a:t>REGIONAL KNOWLEDGE EXCHANGE PLATFORM</a:t>
            </a:r>
            <a:endParaRPr b="1" sz="3200">
              <a:solidFill>
                <a:srgbClr val="385623"/>
              </a:solidFill>
              <a:latin typeface="Calibri"/>
              <a:ea typeface="Calibri"/>
              <a:cs typeface="Calibri"/>
              <a:sym typeface="Calibri"/>
            </a:endParaRPr>
          </a:p>
        </p:txBody>
      </p:sp>
      <p:cxnSp>
        <p:nvCxnSpPr>
          <p:cNvPr id="470" name="Google Shape;470;p15"/>
          <p:cNvCxnSpPr>
            <a:stCxn id="467" idx="0"/>
            <a:endCxn id="467" idx="2"/>
          </p:cNvCxnSpPr>
          <p:nvPr/>
        </p:nvCxnSpPr>
        <p:spPr>
          <a:xfrm>
            <a:off x="6096000" y="1274276"/>
            <a:ext cx="0" cy="5572800"/>
          </a:xfrm>
          <a:prstGeom prst="straightConnector1">
            <a:avLst/>
          </a:prstGeom>
          <a:noFill/>
          <a:ln cap="flat" cmpd="sng" w="28575">
            <a:solidFill>
              <a:srgbClr val="E1EFD8"/>
            </a:solidFill>
            <a:prstDash val="solid"/>
            <a:miter lim="800000"/>
            <a:headEnd len="sm" w="sm" type="none"/>
            <a:tailEnd len="sm" w="sm" type="none"/>
          </a:ln>
        </p:spPr>
      </p:cxnSp>
      <p:sp>
        <p:nvSpPr>
          <p:cNvPr id="471" name="Google Shape;471;p15"/>
          <p:cNvSpPr/>
          <p:nvPr/>
        </p:nvSpPr>
        <p:spPr>
          <a:xfrm>
            <a:off x="131668" y="1449672"/>
            <a:ext cx="1675028"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2" name="Google Shape;472;p15"/>
          <p:cNvSpPr/>
          <p:nvPr/>
        </p:nvSpPr>
        <p:spPr>
          <a:xfrm>
            <a:off x="1949581" y="1449672"/>
            <a:ext cx="3951509"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C4E0B2"/>
              </a:solidFill>
              <a:latin typeface="Calibri"/>
              <a:ea typeface="Calibri"/>
              <a:cs typeface="Calibri"/>
              <a:sym typeface="Calibri"/>
            </a:endParaRPr>
          </a:p>
        </p:txBody>
      </p:sp>
      <p:sp>
        <p:nvSpPr>
          <p:cNvPr id="473" name="Google Shape;473;p15"/>
          <p:cNvSpPr txBox="1"/>
          <p:nvPr/>
        </p:nvSpPr>
        <p:spPr>
          <a:xfrm>
            <a:off x="133112" y="1587142"/>
            <a:ext cx="68800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Link:</a:t>
            </a:r>
            <a:endParaRPr b="1" sz="2000">
              <a:solidFill>
                <a:srgbClr val="C4E0B2"/>
              </a:solidFill>
              <a:latin typeface="Calibri"/>
              <a:ea typeface="Calibri"/>
              <a:cs typeface="Calibri"/>
              <a:sym typeface="Calibri"/>
            </a:endParaRPr>
          </a:p>
        </p:txBody>
      </p:sp>
      <p:sp>
        <p:nvSpPr>
          <p:cNvPr id="474" name="Google Shape;474;p15"/>
          <p:cNvSpPr txBox="1"/>
          <p:nvPr/>
        </p:nvSpPr>
        <p:spPr>
          <a:xfrm>
            <a:off x="2067958" y="1554484"/>
            <a:ext cx="373413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u="sng">
                <a:solidFill>
                  <a:srgbClr val="C4E0B2"/>
                </a:solidFill>
                <a:latin typeface="Calibri"/>
                <a:ea typeface="Calibri"/>
                <a:cs typeface="Calibri"/>
                <a:sym typeface="Calibri"/>
                <a:hlinkClick r:id="rId3">
                  <a:extLst>
                    <a:ext uri="{A12FA001-AC4F-418D-AE19-62706E023703}">
                      <ahyp:hlinkClr val="tx"/>
                    </a:ext>
                  </a:extLst>
                </a:hlinkClick>
              </a:rPr>
              <a:t>Knowledge Management Portal</a:t>
            </a:r>
            <a:endParaRPr sz="2000">
              <a:solidFill>
                <a:srgbClr val="C4E0B2"/>
              </a:solidFill>
              <a:latin typeface="Calibri"/>
              <a:ea typeface="Calibri"/>
              <a:cs typeface="Calibri"/>
              <a:sym typeface="Calibri"/>
            </a:endParaRPr>
          </a:p>
        </p:txBody>
      </p:sp>
      <p:sp>
        <p:nvSpPr>
          <p:cNvPr id="475" name="Google Shape;475;p15"/>
          <p:cNvSpPr/>
          <p:nvPr/>
        </p:nvSpPr>
        <p:spPr>
          <a:xfrm>
            <a:off x="128979" y="2262192"/>
            <a:ext cx="5781958" cy="439991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76" name="Google Shape;476;p15"/>
          <p:cNvGrpSpPr/>
          <p:nvPr/>
        </p:nvGrpSpPr>
        <p:grpSpPr>
          <a:xfrm>
            <a:off x="487154" y="2358920"/>
            <a:ext cx="5045910" cy="4116770"/>
            <a:chOff x="368023" y="2838"/>
            <a:chExt cx="5045910" cy="4116770"/>
          </a:xfrm>
        </p:grpSpPr>
        <p:sp>
          <p:nvSpPr>
            <p:cNvPr id="477" name="Google Shape;477;p15"/>
            <p:cNvSpPr/>
            <p:nvPr/>
          </p:nvSpPr>
          <p:spPr>
            <a:xfrm>
              <a:off x="2062979" y="2838"/>
              <a:ext cx="1655998" cy="892773"/>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5"/>
            <p:cNvSpPr txBox="1"/>
            <p:nvPr/>
          </p:nvSpPr>
          <p:spPr>
            <a:xfrm>
              <a:off x="2106561" y="46420"/>
              <a:ext cx="1568834" cy="805609"/>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b="1" lang="en-US" sz="2000">
                  <a:solidFill>
                    <a:schemeClr val="lt1"/>
                  </a:solidFill>
                  <a:latin typeface="Calibri"/>
                  <a:ea typeface="Calibri"/>
                  <a:cs typeface="Calibri"/>
                  <a:sym typeface="Calibri"/>
                </a:rPr>
                <a:t>Data collection</a:t>
              </a:r>
              <a:endParaRPr b="1" sz="2000">
                <a:solidFill>
                  <a:schemeClr val="lt1"/>
                </a:solidFill>
                <a:latin typeface="Calibri"/>
                <a:ea typeface="Calibri"/>
                <a:cs typeface="Calibri"/>
                <a:sym typeface="Calibri"/>
              </a:endParaRPr>
            </a:p>
          </p:txBody>
        </p:sp>
        <p:sp>
          <p:nvSpPr>
            <p:cNvPr id="479" name="Google Shape;479;p15"/>
            <p:cNvSpPr/>
            <p:nvPr/>
          </p:nvSpPr>
          <p:spPr>
            <a:xfrm>
              <a:off x="1108796" y="449224"/>
              <a:ext cx="3564364" cy="3564364"/>
            </a:xfrm>
            <a:custGeom>
              <a:rect b="b" l="l" r="r" t="t"/>
              <a:pathLst>
                <a:path extrusionOk="0" h="120000" w="120000">
                  <a:moveTo>
                    <a:pt x="88135" y="7006"/>
                  </a:moveTo>
                  <a:lnTo>
                    <a:pt x="88135" y="7006"/>
                  </a:lnTo>
                  <a:cubicBezTo>
                    <a:pt x="96728" y="11568"/>
                    <a:pt x="104083" y="18151"/>
                    <a:pt x="109565" y="26188"/>
                  </a:cubicBezTo>
                </a:path>
              </a:pathLst>
            </a:custGeom>
            <a:noFill/>
            <a:ln cap="flat" cmpd="sng" w="9525">
              <a:solidFill>
                <a:schemeClr val="accent6"/>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5"/>
            <p:cNvSpPr/>
            <p:nvPr/>
          </p:nvSpPr>
          <p:spPr>
            <a:xfrm>
              <a:off x="3757935" y="1234295"/>
              <a:ext cx="1655998" cy="892773"/>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5"/>
            <p:cNvSpPr txBox="1"/>
            <p:nvPr/>
          </p:nvSpPr>
          <p:spPr>
            <a:xfrm>
              <a:off x="3801517" y="1277877"/>
              <a:ext cx="1568834" cy="805609"/>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b="1" lang="en-US" sz="2000">
                  <a:solidFill>
                    <a:schemeClr val="lt1"/>
                  </a:solidFill>
                  <a:latin typeface="Calibri"/>
                  <a:ea typeface="Calibri"/>
                  <a:cs typeface="Calibri"/>
                  <a:sym typeface="Calibri"/>
                </a:rPr>
                <a:t>Content analysis</a:t>
              </a:r>
              <a:endParaRPr b="1" sz="2000">
                <a:solidFill>
                  <a:schemeClr val="lt1"/>
                </a:solidFill>
                <a:latin typeface="Calibri"/>
                <a:ea typeface="Calibri"/>
                <a:cs typeface="Calibri"/>
                <a:sym typeface="Calibri"/>
              </a:endParaRPr>
            </a:p>
          </p:txBody>
        </p:sp>
        <p:sp>
          <p:nvSpPr>
            <p:cNvPr id="482" name="Google Shape;482;p15"/>
            <p:cNvSpPr/>
            <p:nvPr/>
          </p:nvSpPr>
          <p:spPr>
            <a:xfrm>
              <a:off x="1108796" y="449224"/>
              <a:ext cx="3564364" cy="3564364"/>
            </a:xfrm>
            <a:custGeom>
              <a:rect b="b" l="l" r="r" t="t"/>
              <a:pathLst>
                <a:path extrusionOk="0" h="120000" w="120000">
                  <a:moveTo>
                    <a:pt x="119918" y="56871"/>
                  </a:moveTo>
                  <a:lnTo>
                    <a:pt x="119918" y="56871"/>
                  </a:lnTo>
                  <a:cubicBezTo>
                    <a:pt x="120590" y="69731"/>
                    <a:pt x="117106" y="82466"/>
                    <a:pt x="109981" y="93194"/>
                  </a:cubicBezTo>
                </a:path>
              </a:pathLst>
            </a:custGeom>
            <a:noFill/>
            <a:ln cap="flat" cmpd="sng" w="9525">
              <a:solidFill>
                <a:schemeClr val="accent6"/>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5"/>
            <p:cNvSpPr/>
            <p:nvPr/>
          </p:nvSpPr>
          <p:spPr>
            <a:xfrm>
              <a:off x="3110520" y="3226835"/>
              <a:ext cx="1655998" cy="892773"/>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5"/>
            <p:cNvSpPr txBox="1"/>
            <p:nvPr/>
          </p:nvSpPr>
          <p:spPr>
            <a:xfrm>
              <a:off x="3154102" y="3270417"/>
              <a:ext cx="1568834" cy="805609"/>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b="1" lang="en-US" sz="2000">
                  <a:solidFill>
                    <a:schemeClr val="lt1"/>
                  </a:solidFill>
                  <a:latin typeface="Calibri"/>
                  <a:ea typeface="Calibri"/>
                  <a:cs typeface="Calibri"/>
                  <a:sym typeface="Calibri"/>
                </a:rPr>
                <a:t>Classification</a:t>
              </a:r>
              <a:endParaRPr b="1" sz="2000">
                <a:solidFill>
                  <a:schemeClr val="lt1"/>
                </a:solidFill>
                <a:latin typeface="Calibri"/>
                <a:ea typeface="Calibri"/>
                <a:cs typeface="Calibri"/>
                <a:sym typeface="Calibri"/>
              </a:endParaRPr>
            </a:p>
          </p:txBody>
        </p:sp>
        <p:sp>
          <p:nvSpPr>
            <p:cNvPr id="485" name="Google Shape;485;p15"/>
            <p:cNvSpPr/>
            <p:nvPr/>
          </p:nvSpPr>
          <p:spPr>
            <a:xfrm>
              <a:off x="1108796" y="449224"/>
              <a:ext cx="3564364" cy="3564364"/>
            </a:xfrm>
            <a:custGeom>
              <a:rect b="b" l="l" r="r" t="t"/>
              <a:pathLst>
                <a:path extrusionOk="0" h="120000" w="120000">
                  <a:moveTo>
                    <a:pt x="67244" y="119561"/>
                  </a:moveTo>
                  <a:cubicBezTo>
                    <a:pt x="62432" y="120146"/>
                    <a:pt x="57567" y="120146"/>
                    <a:pt x="52755" y="119561"/>
                  </a:cubicBezTo>
                </a:path>
              </a:pathLst>
            </a:custGeom>
            <a:noFill/>
            <a:ln cap="flat" cmpd="sng" w="9525">
              <a:solidFill>
                <a:schemeClr val="accent6"/>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5"/>
            <p:cNvSpPr/>
            <p:nvPr/>
          </p:nvSpPr>
          <p:spPr>
            <a:xfrm>
              <a:off x="1015439" y="3226835"/>
              <a:ext cx="1655998" cy="892773"/>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5"/>
            <p:cNvSpPr txBox="1"/>
            <p:nvPr/>
          </p:nvSpPr>
          <p:spPr>
            <a:xfrm>
              <a:off x="1059021" y="3270417"/>
              <a:ext cx="1568834" cy="805609"/>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b="1" lang="en-US" sz="2000">
                  <a:solidFill>
                    <a:schemeClr val="lt1"/>
                  </a:solidFill>
                  <a:latin typeface="Calibri"/>
                  <a:ea typeface="Calibri"/>
                  <a:cs typeface="Calibri"/>
                  <a:sym typeface="Calibri"/>
                </a:rPr>
                <a:t>Unification of recording format</a:t>
              </a:r>
              <a:endParaRPr b="1" sz="2000">
                <a:solidFill>
                  <a:schemeClr val="lt1"/>
                </a:solidFill>
                <a:latin typeface="Calibri"/>
                <a:ea typeface="Calibri"/>
                <a:cs typeface="Calibri"/>
                <a:sym typeface="Calibri"/>
              </a:endParaRPr>
            </a:p>
          </p:txBody>
        </p:sp>
        <p:sp>
          <p:nvSpPr>
            <p:cNvPr id="488" name="Google Shape;488;p15"/>
            <p:cNvSpPr/>
            <p:nvPr/>
          </p:nvSpPr>
          <p:spPr>
            <a:xfrm>
              <a:off x="1108796" y="449224"/>
              <a:ext cx="3564364" cy="3564364"/>
            </a:xfrm>
            <a:custGeom>
              <a:rect b="b" l="l" r="r" t="t"/>
              <a:pathLst>
                <a:path extrusionOk="0" h="120000" w="120000">
                  <a:moveTo>
                    <a:pt x="10018" y="93194"/>
                  </a:moveTo>
                  <a:cubicBezTo>
                    <a:pt x="2894" y="82466"/>
                    <a:pt x="-590" y="69731"/>
                    <a:pt x="81" y="56871"/>
                  </a:cubicBezTo>
                </a:path>
              </a:pathLst>
            </a:custGeom>
            <a:noFill/>
            <a:ln cap="flat" cmpd="sng" w="9525">
              <a:solidFill>
                <a:schemeClr val="accent6"/>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5"/>
            <p:cNvSpPr/>
            <p:nvPr/>
          </p:nvSpPr>
          <p:spPr>
            <a:xfrm>
              <a:off x="368023" y="1234295"/>
              <a:ext cx="1655998" cy="892773"/>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5"/>
            <p:cNvSpPr txBox="1"/>
            <p:nvPr/>
          </p:nvSpPr>
          <p:spPr>
            <a:xfrm>
              <a:off x="411605" y="1277877"/>
              <a:ext cx="1568834" cy="805609"/>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b="1" lang="en-US" sz="2000">
                  <a:solidFill>
                    <a:schemeClr val="lt1"/>
                  </a:solidFill>
                  <a:latin typeface="Calibri"/>
                  <a:ea typeface="Calibri"/>
                  <a:cs typeface="Calibri"/>
                  <a:sym typeface="Calibri"/>
                </a:rPr>
                <a:t>Integration into the database</a:t>
              </a:r>
              <a:endParaRPr b="1" sz="2000">
                <a:solidFill>
                  <a:schemeClr val="lt1"/>
                </a:solidFill>
                <a:latin typeface="Calibri"/>
                <a:ea typeface="Calibri"/>
                <a:cs typeface="Calibri"/>
                <a:sym typeface="Calibri"/>
              </a:endParaRPr>
            </a:p>
          </p:txBody>
        </p:sp>
        <p:sp>
          <p:nvSpPr>
            <p:cNvPr id="491" name="Google Shape;491;p15"/>
            <p:cNvSpPr/>
            <p:nvPr/>
          </p:nvSpPr>
          <p:spPr>
            <a:xfrm>
              <a:off x="1108796" y="449224"/>
              <a:ext cx="3564364" cy="3564364"/>
            </a:xfrm>
            <a:custGeom>
              <a:rect b="b" l="l" r="r" t="t"/>
              <a:pathLst>
                <a:path extrusionOk="0" h="120000" w="120000">
                  <a:moveTo>
                    <a:pt x="10434" y="26188"/>
                  </a:moveTo>
                  <a:lnTo>
                    <a:pt x="10434" y="26188"/>
                  </a:lnTo>
                  <a:cubicBezTo>
                    <a:pt x="15917" y="18151"/>
                    <a:pt x="23271" y="11568"/>
                    <a:pt x="31864" y="7006"/>
                  </a:cubicBezTo>
                </a:path>
              </a:pathLst>
            </a:custGeom>
            <a:noFill/>
            <a:ln cap="flat" cmpd="sng" w="9525">
              <a:solidFill>
                <a:schemeClr val="accent6"/>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2" name="Google Shape;492;p15"/>
          <p:cNvSpPr txBox="1"/>
          <p:nvPr/>
        </p:nvSpPr>
        <p:spPr>
          <a:xfrm>
            <a:off x="2059631" y="3864605"/>
            <a:ext cx="1875392"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C4E0B2"/>
                </a:solidFill>
                <a:latin typeface="Calibri"/>
                <a:ea typeface="Calibri"/>
                <a:cs typeface="Calibri"/>
                <a:sym typeface="Calibri"/>
              </a:rPr>
              <a:t>Knowledge codification process</a:t>
            </a:r>
            <a:endParaRPr sz="2000">
              <a:solidFill>
                <a:srgbClr val="C4E0B2"/>
              </a:solidFill>
              <a:latin typeface="Calibri"/>
              <a:ea typeface="Calibri"/>
              <a:cs typeface="Calibri"/>
              <a:sym typeface="Calibri"/>
            </a:endParaRPr>
          </a:p>
        </p:txBody>
      </p:sp>
      <p:sp>
        <p:nvSpPr>
          <p:cNvPr id="493" name="Google Shape;493;p15"/>
          <p:cNvSpPr/>
          <p:nvPr/>
        </p:nvSpPr>
        <p:spPr>
          <a:xfrm>
            <a:off x="6281063" y="1449672"/>
            <a:ext cx="5777823" cy="2246769"/>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15"/>
          <p:cNvSpPr txBox="1"/>
          <p:nvPr/>
        </p:nvSpPr>
        <p:spPr>
          <a:xfrm>
            <a:off x="6403283" y="1434738"/>
            <a:ext cx="5655600"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Goal:</a:t>
            </a:r>
            <a:endParaRPr/>
          </a:p>
          <a:p>
            <a:pPr indent="-342900" lvl="0" marL="342900" marR="0" rtl="0" algn="l">
              <a:spcBef>
                <a:spcPts val="0"/>
              </a:spcBef>
              <a:spcAft>
                <a:spcPts val="0"/>
              </a:spcAft>
              <a:buClr>
                <a:srgbClr val="C4E0B2"/>
              </a:buClr>
              <a:buSzPts val="2000"/>
              <a:buFont typeface="Arial"/>
              <a:buChar char="•"/>
            </a:pPr>
            <a:r>
              <a:rPr b="1" lang="en-US" sz="2000">
                <a:solidFill>
                  <a:srgbClr val="C4E0B2"/>
                </a:solidFill>
                <a:latin typeface="Calibri"/>
                <a:ea typeface="Calibri"/>
                <a:cs typeface="Calibri"/>
                <a:sym typeface="Calibri"/>
              </a:rPr>
              <a:t>Organizing knowledge:</a:t>
            </a:r>
            <a:r>
              <a:rPr lang="en-US" sz="2000">
                <a:solidFill>
                  <a:srgbClr val="C4E0B2"/>
                </a:solidFill>
                <a:latin typeface="Calibri"/>
                <a:ea typeface="Calibri"/>
                <a:cs typeface="Calibri"/>
                <a:sym typeface="Calibri"/>
              </a:rPr>
              <a:t> Development of a system for classifying and storing knowledge</a:t>
            </a:r>
            <a:endParaRPr sz="2000">
              <a:solidFill>
                <a:srgbClr val="C4E0B2"/>
              </a:solidFill>
              <a:latin typeface="Calibri"/>
              <a:ea typeface="Calibri"/>
              <a:cs typeface="Calibri"/>
              <a:sym typeface="Calibri"/>
            </a:endParaRPr>
          </a:p>
          <a:p>
            <a:pPr indent="-342900" lvl="0" marL="342900" marR="0" rtl="0" algn="l">
              <a:spcBef>
                <a:spcPts val="0"/>
              </a:spcBef>
              <a:spcAft>
                <a:spcPts val="0"/>
              </a:spcAft>
              <a:buClr>
                <a:srgbClr val="C4E0B2"/>
              </a:buClr>
              <a:buSzPts val="2000"/>
              <a:buFont typeface="Arial"/>
              <a:buChar char="•"/>
            </a:pPr>
            <a:r>
              <a:rPr b="1" lang="en-US" sz="2000">
                <a:solidFill>
                  <a:srgbClr val="C4E0B2"/>
                </a:solidFill>
                <a:latin typeface="Calibri"/>
                <a:ea typeface="Calibri"/>
                <a:cs typeface="Calibri"/>
                <a:sym typeface="Calibri"/>
              </a:rPr>
              <a:t>Increasing accessibility:</a:t>
            </a:r>
            <a:r>
              <a:rPr lang="en-US" sz="2000">
                <a:solidFill>
                  <a:srgbClr val="C4E0B2"/>
                </a:solidFill>
                <a:latin typeface="Calibri"/>
                <a:ea typeface="Calibri"/>
                <a:cs typeface="Calibri"/>
                <a:sym typeface="Calibri"/>
              </a:rPr>
              <a:t> Creating a structure for quickly finding and analyzing information</a:t>
            </a:r>
            <a:endParaRPr sz="2000">
              <a:solidFill>
                <a:srgbClr val="C4E0B2"/>
              </a:solidFill>
              <a:latin typeface="Calibri"/>
              <a:ea typeface="Calibri"/>
              <a:cs typeface="Calibri"/>
              <a:sym typeface="Calibri"/>
            </a:endParaRPr>
          </a:p>
          <a:p>
            <a:pPr indent="-342900" lvl="0" marL="342900" marR="0" rtl="0" algn="l">
              <a:spcBef>
                <a:spcPts val="0"/>
              </a:spcBef>
              <a:spcAft>
                <a:spcPts val="0"/>
              </a:spcAft>
              <a:buClr>
                <a:srgbClr val="C4E0B2"/>
              </a:buClr>
              <a:buSzPts val="2000"/>
              <a:buFont typeface="Arial"/>
              <a:buChar char="•"/>
            </a:pPr>
            <a:r>
              <a:rPr b="1" lang="en-US" sz="2000">
                <a:solidFill>
                  <a:srgbClr val="C4E0B2"/>
                </a:solidFill>
                <a:latin typeface="Calibri"/>
                <a:ea typeface="Calibri"/>
                <a:cs typeface="Calibri"/>
                <a:sym typeface="Calibri"/>
              </a:rPr>
              <a:t>Process optimization:</a:t>
            </a:r>
            <a:r>
              <a:rPr lang="en-US" sz="2000">
                <a:solidFill>
                  <a:srgbClr val="C4E0B2"/>
                </a:solidFill>
                <a:latin typeface="Calibri"/>
                <a:ea typeface="Calibri"/>
                <a:cs typeface="Calibri"/>
                <a:sym typeface="Calibri"/>
              </a:rPr>
              <a:t> Reducing time spent accessing relevant data</a:t>
            </a:r>
            <a:endParaRPr sz="2000">
              <a:solidFill>
                <a:srgbClr val="C4E0B2"/>
              </a:solidFill>
              <a:latin typeface="Calibri"/>
              <a:ea typeface="Calibri"/>
              <a:cs typeface="Calibri"/>
              <a:sym typeface="Calibri"/>
            </a:endParaRPr>
          </a:p>
        </p:txBody>
      </p:sp>
      <p:sp>
        <p:nvSpPr>
          <p:cNvPr id="495" name="Google Shape;495;p15"/>
          <p:cNvSpPr/>
          <p:nvPr/>
        </p:nvSpPr>
        <p:spPr>
          <a:xfrm>
            <a:off x="6281063" y="3824030"/>
            <a:ext cx="5777823" cy="2825621"/>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6" name="Google Shape;496;p15"/>
          <p:cNvSpPr txBox="1"/>
          <p:nvPr/>
        </p:nvSpPr>
        <p:spPr>
          <a:xfrm>
            <a:off x="6403282" y="3787329"/>
            <a:ext cx="5655601"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Objective:</a:t>
            </a:r>
            <a:endParaRPr/>
          </a:p>
          <a:p>
            <a:pPr indent="-342900" lvl="0" marL="342900" marR="0" rtl="0" algn="l">
              <a:spcBef>
                <a:spcPts val="0"/>
              </a:spcBef>
              <a:spcAft>
                <a:spcPts val="0"/>
              </a:spcAft>
              <a:buClr>
                <a:srgbClr val="C4E0B2"/>
              </a:buClr>
              <a:buSzPts val="2000"/>
              <a:buFont typeface="Arial"/>
              <a:buChar char="•"/>
            </a:pPr>
            <a:r>
              <a:rPr b="1" lang="en-US" sz="2000">
                <a:solidFill>
                  <a:srgbClr val="C4E0B2"/>
                </a:solidFill>
                <a:latin typeface="Calibri"/>
                <a:ea typeface="Calibri"/>
                <a:cs typeface="Calibri"/>
                <a:sym typeface="Calibri"/>
              </a:rPr>
              <a:t>Knowledge identification: </a:t>
            </a:r>
            <a:r>
              <a:rPr lang="en-US" sz="2000">
                <a:solidFill>
                  <a:srgbClr val="C4E0B2"/>
                </a:solidFill>
                <a:latin typeface="Calibri"/>
                <a:ea typeface="Calibri"/>
                <a:cs typeface="Calibri"/>
                <a:sym typeface="Calibri"/>
              </a:rPr>
              <a:t>Identifying and classifying existing textual materials.</a:t>
            </a:r>
            <a:endParaRPr/>
          </a:p>
          <a:p>
            <a:pPr indent="-342900" lvl="0" marL="342900" marR="0" rtl="0" algn="l">
              <a:spcBef>
                <a:spcPts val="0"/>
              </a:spcBef>
              <a:spcAft>
                <a:spcPts val="0"/>
              </a:spcAft>
              <a:buClr>
                <a:srgbClr val="C4E0B2"/>
              </a:buClr>
              <a:buSzPts val="2000"/>
              <a:buFont typeface="Arial"/>
              <a:buChar char="•"/>
            </a:pPr>
            <a:r>
              <a:rPr b="1" lang="en-US" sz="2000">
                <a:solidFill>
                  <a:srgbClr val="C4E0B2"/>
                </a:solidFill>
                <a:latin typeface="Calibri"/>
                <a:ea typeface="Calibri"/>
                <a:cs typeface="Calibri"/>
                <a:sym typeface="Calibri"/>
              </a:rPr>
              <a:t>Classification: </a:t>
            </a:r>
            <a:r>
              <a:rPr lang="en-US" sz="2000">
                <a:solidFill>
                  <a:srgbClr val="C4E0B2"/>
                </a:solidFill>
                <a:latin typeface="Calibri"/>
                <a:ea typeface="Calibri"/>
                <a:cs typeface="Calibri"/>
                <a:sym typeface="Calibri"/>
              </a:rPr>
              <a:t>Division of knowledge into types, topics, and levels of detail.</a:t>
            </a:r>
            <a:endParaRPr/>
          </a:p>
          <a:p>
            <a:pPr indent="-342900" lvl="0" marL="342900" marR="0" rtl="0" algn="l">
              <a:spcBef>
                <a:spcPts val="0"/>
              </a:spcBef>
              <a:spcAft>
                <a:spcPts val="0"/>
              </a:spcAft>
              <a:buClr>
                <a:srgbClr val="C4E0B2"/>
              </a:buClr>
              <a:buSzPts val="2000"/>
              <a:buFont typeface="Arial"/>
              <a:buChar char="•"/>
            </a:pPr>
            <a:r>
              <a:rPr b="1" lang="en-US" sz="2000">
                <a:solidFill>
                  <a:srgbClr val="C4E0B2"/>
                </a:solidFill>
                <a:latin typeface="Calibri"/>
                <a:ea typeface="Calibri"/>
                <a:cs typeface="Calibri"/>
                <a:sym typeface="Calibri"/>
              </a:rPr>
              <a:t>Creating a database: </a:t>
            </a:r>
            <a:r>
              <a:rPr lang="en-US" sz="2000">
                <a:solidFill>
                  <a:srgbClr val="C4E0B2"/>
                </a:solidFill>
                <a:latin typeface="Calibri"/>
                <a:ea typeface="Calibri"/>
                <a:cs typeface="Calibri"/>
                <a:sym typeface="Calibri"/>
              </a:rPr>
              <a:t>Forming a platform for storing and using knowledge.</a:t>
            </a:r>
            <a:endParaRPr/>
          </a:p>
          <a:p>
            <a:pPr indent="-342900" lvl="0" marL="342900" marR="0" rtl="0" algn="l">
              <a:spcBef>
                <a:spcPts val="0"/>
              </a:spcBef>
              <a:spcAft>
                <a:spcPts val="0"/>
              </a:spcAft>
              <a:buClr>
                <a:srgbClr val="C4E0B2"/>
              </a:buClr>
              <a:buSzPts val="2000"/>
              <a:buFont typeface="Arial"/>
              <a:buChar char="•"/>
            </a:pPr>
            <a:r>
              <a:rPr b="1" lang="en-US" sz="2000">
                <a:solidFill>
                  <a:srgbClr val="C4E0B2"/>
                </a:solidFill>
                <a:latin typeface="Calibri"/>
                <a:ea typeface="Calibri"/>
                <a:cs typeface="Calibri"/>
                <a:sym typeface="Calibri"/>
              </a:rPr>
              <a:t>Developing a codification methodology: </a:t>
            </a:r>
            <a:r>
              <a:rPr lang="en-US" sz="2000">
                <a:solidFill>
                  <a:srgbClr val="C4E0B2"/>
                </a:solidFill>
                <a:latin typeface="Calibri"/>
                <a:ea typeface="Calibri"/>
                <a:cs typeface="Calibri"/>
                <a:sym typeface="Calibri"/>
              </a:rPr>
              <a:t>Defining standards for classification and recording.</a:t>
            </a:r>
            <a:endParaRPr sz="2000">
              <a:solidFill>
                <a:srgbClr val="C4E0B2"/>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16"/>
          <p:cNvSpPr/>
          <p:nvPr/>
        </p:nvSpPr>
        <p:spPr>
          <a:xfrm>
            <a:off x="0" y="1274276"/>
            <a:ext cx="12192000" cy="5572839"/>
          </a:xfrm>
          <a:prstGeom prst="rect">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2" name="Google Shape;502;p16"/>
          <p:cNvSpPr/>
          <p:nvPr/>
        </p:nvSpPr>
        <p:spPr>
          <a:xfrm>
            <a:off x="0" y="0"/>
            <a:ext cx="12192000" cy="1274276"/>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3" name="Google Shape;503;p16"/>
          <p:cNvSpPr txBox="1"/>
          <p:nvPr/>
        </p:nvSpPr>
        <p:spPr>
          <a:xfrm>
            <a:off x="283026" y="320671"/>
            <a:ext cx="1154974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385623"/>
                </a:solidFill>
                <a:latin typeface="Calibri"/>
                <a:ea typeface="Calibri"/>
                <a:cs typeface="Calibri"/>
                <a:sym typeface="Calibri"/>
              </a:rPr>
              <a:t>WORK PLAN FOR 2025</a:t>
            </a:r>
            <a:endParaRPr b="1" sz="3200">
              <a:solidFill>
                <a:srgbClr val="385623"/>
              </a:solidFill>
              <a:latin typeface="Calibri"/>
              <a:ea typeface="Calibri"/>
              <a:cs typeface="Calibri"/>
              <a:sym typeface="Calibri"/>
            </a:endParaRPr>
          </a:p>
        </p:txBody>
      </p:sp>
      <p:graphicFrame>
        <p:nvGraphicFramePr>
          <p:cNvPr id="504" name="Google Shape;504;p16"/>
          <p:cNvGraphicFramePr/>
          <p:nvPr/>
        </p:nvGraphicFramePr>
        <p:xfrm>
          <a:off x="420916" y="1431795"/>
          <a:ext cx="3000000" cy="3000000"/>
        </p:xfrm>
        <a:graphic>
          <a:graphicData uri="http://schemas.openxmlformats.org/drawingml/2006/table">
            <a:tbl>
              <a:tblPr bandRow="1" firstRow="1">
                <a:noFill/>
                <a:tableStyleId>{7BAFDD3D-964A-4151-9DCD-10E9017A09D7}</a:tableStyleId>
              </a:tblPr>
              <a:tblGrid>
                <a:gridCol w="769275"/>
                <a:gridCol w="6838625"/>
                <a:gridCol w="3803950"/>
              </a:tblGrid>
              <a:tr h="370850">
                <a:tc>
                  <a:txBody>
                    <a:bodyPr/>
                    <a:lstStyle/>
                    <a:p>
                      <a:pPr indent="0" lvl="0" marL="0" marR="0" rtl="0" algn="l">
                        <a:spcBef>
                          <a:spcPts val="0"/>
                        </a:spcBef>
                        <a:spcAft>
                          <a:spcPts val="0"/>
                        </a:spcAft>
                        <a:buNone/>
                      </a:pPr>
                      <a:r>
                        <a:rPr lang="en-US" sz="1800"/>
                        <a:t>No.</a:t>
                      </a:r>
                      <a:endParaRPr sz="1800"/>
                    </a:p>
                  </a:txBody>
                  <a:tcPr marT="45725" marB="45725" marR="91450" marL="91450" anchor="ctr"/>
                </a:tc>
                <a:tc>
                  <a:txBody>
                    <a:bodyPr/>
                    <a:lstStyle/>
                    <a:p>
                      <a:pPr indent="0" lvl="0" marL="0" marR="0" rtl="0" algn="l">
                        <a:spcBef>
                          <a:spcPts val="0"/>
                        </a:spcBef>
                        <a:spcAft>
                          <a:spcPts val="0"/>
                        </a:spcAft>
                        <a:buNone/>
                      </a:pPr>
                      <a:r>
                        <a:rPr lang="en-US" sz="1800"/>
                        <a:t>Activities</a:t>
                      </a:r>
                      <a:endParaRPr sz="1800"/>
                    </a:p>
                  </a:txBody>
                  <a:tcPr marT="45725" marB="45725" marR="91450" marL="91450" anchor="ctr"/>
                </a:tc>
                <a:tc>
                  <a:txBody>
                    <a:bodyPr/>
                    <a:lstStyle/>
                    <a:p>
                      <a:pPr indent="0" lvl="0" marL="0" marR="0" rtl="0" algn="l">
                        <a:spcBef>
                          <a:spcPts val="0"/>
                        </a:spcBef>
                        <a:spcAft>
                          <a:spcPts val="0"/>
                        </a:spcAft>
                        <a:buNone/>
                      </a:pPr>
                      <a:r>
                        <a:rPr lang="en-US" sz="1800"/>
                        <a:t>Time frame</a:t>
                      </a:r>
                      <a:endParaRPr sz="1800"/>
                    </a:p>
                  </a:txBody>
                  <a:tcPr marT="45725" marB="45725" marR="91450" marL="91450" anchor="ctr"/>
                </a:tc>
              </a:tr>
              <a:tr h="370850">
                <a:tc>
                  <a:txBody>
                    <a:bodyPr/>
                    <a:lstStyle/>
                    <a:p>
                      <a:pPr indent="0" lvl="0" marL="0" marR="0" rtl="0" algn="l">
                        <a:spcBef>
                          <a:spcPts val="0"/>
                        </a:spcBef>
                        <a:spcAft>
                          <a:spcPts val="0"/>
                        </a:spcAft>
                        <a:buNone/>
                      </a:pPr>
                      <a:r>
                        <a:rPr lang="en-US" sz="1800"/>
                        <a:t>1</a:t>
                      </a:r>
                      <a:endParaRPr sz="1800"/>
                    </a:p>
                  </a:txBody>
                  <a:tcPr marT="45725" marB="45725" marR="91450" marL="91450"/>
                </a:tc>
                <a:tc>
                  <a:txBody>
                    <a:bodyPr/>
                    <a:lstStyle/>
                    <a:p>
                      <a:pPr indent="0" lvl="0" marL="0" marR="0" rtl="0" algn="l">
                        <a:spcBef>
                          <a:spcPts val="0"/>
                        </a:spcBef>
                        <a:spcAft>
                          <a:spcPts val="0"/>
                        </a:spcAft>
                        <a:buNone/>
                      </a:pPr>
                      <a:r>
                        <a:rPr lang="en-US" sz="1800"/>
                        <a:t>Central Asia Climate Change Conference</a:t>
                      </a:r>
                      <a:endParaRPr sz="1800"/>
                    </a:p>
                  </a:txBody>
                  <a:tcPr marT="45725" marB="45725" marR="91450" marL="91450"/>
                </a:tc>
                <a:tc>
                  <a:txBody>
                    <a:bodyPr/>
                    <a:lstStyle/>
                    <a:p>
                      <a:pPr indent="0" lvl="0" marL="0" marR="0" rtl="0" algn="l">
                        <a:spcBef>
                          <a:spcPts val="0"/>
                        </a:spcBef>
                        <a:spcAft>
                          <a:spcPts val="0"/>
                        </a:spcAft>
                        <a:buNone/>
                      </a:pPr>
                      <a:r>
                        <a:rPr lang="en-US" sz="1800"/>
                        <a:t>May 2025</a:t>
                      </a:r>
                      <a:endParaRPr sz="1800"/>
                    </a:p>
                  </a:txBody>
                  <a:tcPr marT="45725" marB="45725" marR="91450" marL="91450"/>
                </a:tc>
              </a:tr>
              <a:tr h="370850">
                <a:tc>
                  <a:txBody>
                    <a:bodyPr/>
                    <a:lstStyle/>
                    <a:p>
                      <a:pPr indent="0" lvl="0" marL="0" marR="0" rtl="0" algn="l">
                        <a:spcBef>
                          <a:spcPts val="0"/>
                        </a:spcBef>
                        <a:spcAft>
                          <a:spcPts val="0"/>
                        </a:spcAft>
                        <a:buNone/>
                      </a:pPr>
                      <a:r>
                        <a:rPr lang="en-US" sz="1800"/>
                        <a:t>2</a:t>
                      </a:r>
                      <a:endParaRPr sz="1800"/>
                    </a:p>
                  </a:txBody>
                  <a:tcPr marT="45725" marB="45725" marR="91450" marL="91450"/>
                </a:tc>
                <a:tc>
                  <a:txBody>
                    <a:bodyPr/>
                    <a:lstStyle/>
                    <a:p>
                      <a:pPr indent="0" lvl="0" marL="0" marR="0" rtl="0" algn="l">
                        <a:spcBef>
                          <a:spcPts val="0"/>
                        </a:spcBef>
                        <a:spcAft>
                          <a:spcPts val="0"/>
                        </a:spcAft>
                        <a:buNone/>
                      </a:pPr>
                      <a:r>
                        <a:rPr lang="en-US" sz="1800"/>
                        <a:t>3rd </a:t>
                      </a:r>
                      <a:r>
                        <a:rPr lang="en-US" sz="1800"/>
                        <a:t>RESILAND Advisory Committee (RAC) - offline</a:t>
                      </a:r>
                      <a:endParaRPr sz="1800"/>
                    </a:p>
                  </a:txBody>
                  <a:tcPr marT="45725" marB="45725" marR="91450" marL="91450"/>
                </a:tc>
                <a:tc>
                  <a:txBody>
                    <a:bodyPr/>
                    <a:lstStyle/>
                    <a:p>
                      <a:pPr indent="0" lvl="0" marL="0" marR="0" rtl="0" algn="l">
                        <a:spcBef>
                          <a:spcPts val="0"/>
                        </a:spcBef>
                        <a:spcAft>
                          <a:spcPts val="0"/>
                        </a:spcAft>
                        <a:buNone/>
                      </a:pPr>
                      <a:r>
                        <a:rPr lang="en-US" sz="1800"/>
                        <a:t>May 2025</a:t>
                      </a:r>
                      <a:endParaRPr/>
                    </a:p>
                  </a:txBody>
                  <a:tcPr marT="45725" marB="45725" marR="91450" marL="91450"/>
                </a:tc>
              </a:tr>
              <a:tr h="370850">
                <a:tc>
                  <a:txBody>
                    <a:bodyPr/>
                    <a:lstStyle/>
                    <a:p>
                      <a:pPr indent="0" lvl="0" marL="0" marR="0" rtl="0" algn="l">
                        <a:spcBef>
                          <a:spcPts val="0"/>
                        </a:spcBef>
                        <a:spcAft>
                          <a:spcPts val="0"/>
                        </a:spcAft>
                        <a:buNone/>
                      </a:pPr>
                      <a:r>
                        <a:rPr lang="en-US" sz="1800"/>
                        <a:t>3</a:t>
                      </a:r>
                      <a:endParaRPr sz="1800"/>
                    </a:p>
                  </a:txBody>
                  <a:tcPr marT="45725" marB="45725" marR="91450" marL="91450"/>
                </a:tc>
                <a:tc>
                  <a:txBody>
                    <a:bodyPr/>
                    <a:lstStyle/>
                    <a:p>
                      <a:pPr indent="0" lvl="0" marL="0" marR="0" rtl="0" algn="l">
                        <a:spcBef>
                          <a:spcPts val="0"/>
                        </a:spcBef>
                        <a:spcAft>
                          <a:spcPts val="0"/>
                        </a:spcAft>
                        <a:buNone/>
                      </a:pPr>
                      <a:r>
                        <a:rPr lang="en-US" sz="1800"/>
                        <a:t>4th </a:t>
                      </a:r>
                      <a:r>
                        <a:rPr lang="en-US" sz="1800"/>
                        <a:t>RESILAND Advisory Committee (RAC) - online</a:t>
                      </a:r>
                      <a:endParaRPr sz="1800"/>
                    </a:p>
                  </a:txBody>
                  <a:tcPr marT="45725" marB="45725" marR="91450" marL="91450"/>
                </a:tc>
                <a:tc>
                  <a:txBody>
                    <a:bodyPr/>
                    <a:lstStyle/>
                    <a:p>
                      <a:pPr indent="0" lvl="0" marL="0" marR="0" rtl="0" algn="l">
                        <a:lnSpc>
                          <a:spcPct val="100000"/>
                        </a:lnSpc>
                        <a:spcBef>
                          <a:spcPts val="0"/>
                        </a:spcBef>
                        <a:spcAft>
                          <a:spcPts val="0"/>
                        </a:spcAft>
                        <a:buClr>
                          <a:schemeClr val="dk1"/>
                        </a:buClr>
                        <a:buSzPts val="1800"/>
                        <a:buFont typeface="Calibri"/>
                        <a:buNone/>
                      </a:pPr>
                      <a:r>
                        <a:rPr lang="en-US" sz="1800"/>
                        <a:t>November – December 2025</a:t>
                      </a:r>
                      <a:endParaRPr sz="1800"/>
                    </a:p>
                  </a:txBody>
                  <a:tcPr marT="45725" marB="45725" marR="91450" marL="91450"/>
                </a:tc>
              </a:tr>
              <a:tr h="370850">
                <a:tc>
                  <a:txBody>
                    <a:bodyPr/>
                    <a:lstStyle/>
                    <a:p>
                      <a:pPr indent="0" lvl="0" marL="0" marR="0" rtl="0" algn="l">
                        <a:spcBef>
                          <a:spcPts val="0"/>
                        </a:spcBef>
                        <a:spcAft>
                          <a:spcPts val="0"/>
                        </a:spcAft>
                        <a:buNone/>
                      </a:pPr>
                      <a:r>
                        <a:rPr lang="en-US" sz="1800"/>
                        <a:t>4</a:t>
                      </a:r>
                      <a:endParaRPr sz="1800"/>
                    </a:p>
                  </a:txBody>
                  <a:tcPr marT="45725" marB="45725" marR="91450" marL="91450"/>
                </a:tc>
                <a:tc>
                  <a:txBody>
                    <a:bodyPr/>
                    <a:lstStyle/>
                    <a:p>
                      <a:pPr indent="0" lvl="0" marL="0" marR="0" rtl="0" algn="l">
                        <a:spcBef>
                          <a:spcPts val="0"/>
                        </a:spcBef>
                        <a:spcAft>
                          <a:spcPts val="0"/>
                        </a:spcAft>
                        <a:buNone/>
                      </a:pPr>
                      <a:r>
                        <a:rPr lang="en-US" sz="1800"/>
                        <a:t>Regional meeting on Harmonized Policies</a:t>
                      </a:r>
                      <a:endParaRPr sz="1800"/>
                    </a:p>
                  </a:txBody>
                  <a:tcPr marT="45725" marB="45725" marR="91450" marL="91450"/>
                </a:tc>
                <a:tc>
                  <a:txBody>
                    <a:bodyPr/>
                    <a:lstStyle/>
                    <a:p>
                      <a:pPr indent="0" lvl="0" marL="0" marR="0" rtl="0" algn="l">
                        <a:spcBef>
                          <a:spcPts val="0"/>
                        </a:spcBef>
                        <a:spcAft>
                          <a:spcPts val="0"/>
                        </a:spcAft>
                        <a:buNone/>
                      </a:pPr>
                      <a:r>
                        <a:rPr lang="en-US" sz="1800"/>
                        <a:t>May 2025</a:t>
                      </a:r>
                      <a:endParaRPr sz="1800"/>
                    </a:p>
                  </a:txBody>
                  <a:tcPr marT="45725" marB="45725" marR="91450" marL="91450"/>
                </a:tc>
              </a:tr>
              <a:tr h="370850">
                <a:tc>
                  <a:txBody>
                    <a:bodyPr/>
                    <a:lstStyle/>
                    <a:p>
                      <a:pPr indent="0" lvl="0" marL="0" marR="0" rtl="0" algn="l">
                        <a:spcBef>
                          <a:spcPts val="0"/>
                        </a:spcBef>
                        <a:spcAft>
                          <a:spcPts val="0"/>
                        </a:spcAft>
                        <a:buNone/>
                      </a:pPr>
                      <a:r>
                        <a:rPr lang="en-US" sz="1800"/>
                        <a:t>5</a:t>
                      </a:r>
                      <a:endParaRPr sz="1800"/>
                    </a:p>
                  </a:txBody>
                  <a:tcPr marT="45725" marB="45725" marR="91450" marL="91450"/>
                </a:tc>
                <a:tc>
                  <a:txBody>
                    <a:bodyPr/>
                    <a:lstStyle/>
                    <a:p>
                      <a:pPr indent="0" lvl="0" marL="0" marR="0" rtl="0" algn="l">
                        <a:spcBef>
                          <a:spcPts val="0"/>
                        </a:spcBef>
                        <a:spcAft>
                          <a:spcPts val="0"/>
                        </a:spcAft>
                        <a:buNone/>
                      </a:pPr>
                      <a:r>
                        <a:rPr lang="en-US" sz="1800"/>
                        <a:t>2nd </a:t>
                      </a:r>
                      <a:r>
                        <a:rPr lang="en-US" sz="1800"/>
                        <a:t>Study Tour for CEP staff</a:t>
                      </a:r>
                      <a:endParaRPr sz="1800"/>
                    </a:p>
                  </a:txBody>
                  <a:tcPr marT="45725" marB="45725" marR="91450" marL="91450"/>
                </a:tc>
                <a:tc>
                  <a:txBody>
                    <a:bodyPr/>
                    <a:lstStyle/>
                    <a:p>
                      <a:pPr indent="0" lvl="0" marL="0" marR="0" rtl="0" algn="l">
                        <a:spcBef>
                          <a:spcPts val="0"/>
                        </a:spcBef>
                        <a:spcAft>
                          <a:spcPts val="0"/>
                        </a:spcAft>
                        <a:buNone/>
                      </a:pPr>
                      <a:r>
                        <a:rPr lang="en-US" sz="1800"/>
                        <a:t>March 2025</a:t>
                      </a:r>
                      <a:endParaRPr sz="1800"/>
                    </a:p>
                  </a:txBody>
                  <a:tcPr marT="45725" marB="45725" marR="91450" marL="91450"/>
                </a:tc>
              </a:tr>
              <a:tr h="370850">
                <a:tc>
                  <a:txBody>
                    <a:bodyPr/>
                    <a:lstStyle/>
                    <a:p>
                      <a:pPr indent="0" lvl="0" marL="0" marR="0" rtl="0" algn="l">
                        <a:spcBef>
                          <a:spcPts val="0"/>
                        </a:spcBef>
                        <a:spcAft>
                          <a:spcPts val="0"/>
                        </a:spcAft>
                        <a:buNone/>
                      </a:pPr>
                      <a:r>
                        <a:rPr lang="en-US" sz="1800"/>
                        <a:t>6</a:t>
                      </a:r>
                      <a:endParaRPr sz="1800"/>
                    </a:p>
                  </a:txBody>
                  <a:tcPr marT="45725" marB="45725" marR="91450" marL="91450"/>
                </a:tc>
                <a:tc>
                  <a:txBody>
                    <a:bodyPr/>
                    <a:lstStyle/>
                    <a:p>
                      <a:pPr indent="0" lvl="0" marL="0" marR="0" rtl="0" algn="l">
                        <a:spcBef>
                          <a:spcPts val="0"/>
                        </a:spcBef>
                        <a:spcAft>
                          <a:spcPts val="0"/>
                        </a:spcAft>
                        <a:buNone/>
                      </a:pPr>
                      <a:r>
                        <a:rPr lang="en-US" sz="1800"/>
                        <a:t>3rd </a:t>
                      </a:r>
                      <a:r>
                        <a:rPr lang="en-US" sz="1800"/>
                        <a:t>Study Tour for CEP staff</a:t>
                      </a:r>
                      <a:endParaRPr sz="1800"/>
                    </a:p>
                  </a:txBody>
                  <a:tcPr marT="45725" marB="45725" marR="91450" marL="91450"/>
                </a:tc>
                <a:tc>
                  <a:txBody>
                    <a:bodyPr/>
                    <a:lstStyle/>
                    <a:p>
                      <a:pPr indent="0" lvl="0" marL="0" marR="0" rtl="0" algn="l">
                        <a:spcBef>
                          <a:spcPts val="0"/>
                        </a:spcBef>
                        <a:spcAft>
                          <a:spcPts val="0"/>
                        </a:spcAft>
                        <a:buNone/>
                      </a:pPr>
                      <a:r>
                        <a:rPr lang="en-US" sz="1800"/>
                        <a:t>May – June 2025</a:t>
                      </a:r>
                      <a:endParaRPr sz="1800"/>
                    </a:p>
                  </a:txBody>
                  <a:tcPr marT="45725" marB="45725" marR="91450" marL="91450"/>
                </a:tc>
              </a:tr>
              <a:tr h="370850">
                <a:tc>
                  <a:txBody>
                    <a:bodyPr/>
                    <a:lstStyle/>
                    <a:p>
                      <a:pPr indent="0" lvl="0" marL="0" marR="0" rtl="0" algn="l">
                        <a:spcBef>
                          <a:spcPts val="0"/>
                        </a:spcBef>
                        <a:spcAft>
                          <a:spcPts val="0"/>
                        </a:spcAft>
                        <a:buNone/>
                      </a:pPr>
                      <a:r>
                        <a:rPr lang="en-US" sz="1800"/>
                        <a:t>7</a:t>
                      </a:r>
                      <a:endParaRPr sz="1800"/>
                    </a:p>
                  </a:txBody>
                  <a:tcPr marT="45725" marB="45725" marR="91450" marL="91450"/>
                </a:tc>
                <a:tc>
                  <a:txBody>
                    <a:bodyPr/>
                    <a:lstStyle/>
                    <a:p>
                      <a:pPr indent="0" lvl="0" marL="0" marR="0" rtl="0" algn="l">
                        <a:spcBef>
                          <a:spcPts val="0"/>
                        </a:spcBef>
                        <a:spcAft>
                          <a:spcPts val="0"/>
                        </a:spcAft>
                        <a:buNone/>
                      </a:pPr>
                      <a:r>
                        <a:rPr lang="en-US" sz="1800"/>
                        <a:t>4th </a:t>
                      </a:r>
                      <a:r>
                        <a:rPr lang="en-US" sz="1800"/>
                        <a:t>Study Tour for CEP staff</a:t>
                      </a:r>
                      <a:endParaRPr sz="1800"/>
                    </a:p>
                  </a:txBody>
                  <a:tcPr marT="45725" marB="45725" marR="91450" marL="91450"/>
                </a:tc>
                <a:tc>
                  <a:txBody>
                    <a:bodyPr/>
                    <a:lstStyle/>
                    <a:p>
                      <a:pPr indent="0" lvl="0" marL="0" marR="0" rtl="0" algn="l">
                        <a:spcBef>
                          <a:spcPts val="0"/>
                        </a:spcBef>
                        <a:spcAft>
                          <a:spcPts val="0"/>
                        </a:spcAft>
                        <a:buNone/>
                      </a:pPr>
                      <a:r>
                        <a:rPr lang="en-US" sz="1800"/>
                        <a:t>August – October 2025</a:t>
                      </a:r>
                      <a:endParaRPr sz="1800"/>
                    </a:p>
                  </a:txBody>
                  <a:tcPr marT="45725" marB="45725" marR="91450" marL="91450"/>
                </a:tc>
              </a:tr>
              <a:tr h="370850">
                <a:tc>
                  <a:txBody>
                    <a:bodyPr/>
                    <a:lstStyle/>
                    <a:p>
                      <a:pPr indent="0" lvl="0" marL="0" marR="0" rtl="0" algn="l">
                        <a:spcBef>
                          <a:spcPts val="0"/>
                        </a:spcBef>
                        <a:spcAft>
                          <a:spcPts val="0"/>
                        </a:spcAft>
                        <a:buNone/>
                      </a:pPr>
                      <a:r>
                        <a:rPr lang="en-US" sz="1800"/>
                        <a:t>8</a:t>
                      </a:r>
                      <a:endParaRPr sz="1800"/>
                    </a:p>
                  </a:txBody>
                  <a:tcPr marT="45725" marB="45725" marR="91450" marL="91450"/>
                </a:tc>
                <a:tc>
                  <a:txBody>
                    <a:bodyPr/>
                    <a:lstStyle/>
                    <a:p>
                      <a:pPr indent="0" lvl="0" marL="0" marR="0" rtl="0" algn="l">
                        <a:spcBef>
                          <a:spcPts val="0"/>
                        </a:spcBef>
                        <a:spcAft>
                          <a:spcPts val="0"/>
                        </a:spcAft>
                        <a:buNone/>
                      </a:pPr>
                      <a:r>
                        <a:rPr lang="en-US" sz="1800"/>
                        <a:t>Support the CEP staff to participate in International Conferences</a:t>
                      </a:r>
                      <a:endParaRPr sz="1800"/>
                    </a:p>
                  </a:txBody>
                  <a:tcPr marT="45725" marB="45725" marR="91450" marL="91450"/>
                </a:tc>
                <a:tc>
                  <a:txBody>
                    <a:bodyPr/>
                    <a:lstStyle/>
                    <a:p>
                      <a:pPr indent="0" lvl="0" marL="0" marR="0" rtl="0" algn="l">
                        <a:spcBef>
                          <a:spcPts val="0"/>
                        </a:spcBef>
                        <a:spcAft>
                          <a:spcPts val="0"/>
                        </a:spcAft>
                        <a:buNone/>
                      </a:pPr>
                      <a:r>
                        <a:rPr lang="en-US" sz="1800"/>
                        <a:t>October – December 2025</a:t>
                      </a:r>
                      <a:endParaRPr sz="1800"/>
                    </a:p>
                  </a:txBody>
                  <a:tcPr marT="45725" marB="45725" marR="91450" marL="91450"/>
                </a:tc>
              </a:tr>
              <a:tr h="370850">
                <a:tc>
                  <a:txBody>
                    <a:bodyPr/>
                    <a:lstStyle/>
                    <a:p>
                      <a:pPr indent="0" lvl="0" marL="0" marR="0" rtl="0" algn="l">
                        <a:spcBef>
                          <a:spcPts val="0"/>
                        </a:spcBef>
                        <a:spcAft>
                          <a:spcPts val="0"/>
                        </a:spcAft>
                        <a:buNone/>
                      </a:pPr>
                      <a:r>
                        <a:rPr lang="en-US" sz="1800"/>
                        <a:t>9</a:t>
                      </a:r>
                      <a:endParaRPr sz="1800"/>
                    </a:p>
                  </a:txBody>
                  <a:tcPr marT="45725" marB="45725" marR="91450" marL="91450"/>
                </a:tc>
                <a:tc>
                  <a:txBody>
                    <a:bodyPr/>
                    <a:lstStyle/>
                    <a:p>
                      <a:pPr indent="0" lvl="0" marL="0" marR="0" rtl="0" algn="l">
                        <a:spcBef>
                          <a:spcPts val="0"/>
                        </a:spcBef>
                        <a:spcAft>
                          <a:spcPts val="0"/>
                        </a:spcAft>
                        <a:buNone/>
                      </a:pPr>
                      <a:r>
                        <a:rPr lang="en-US" sz="1800"/>
                        <a:t>Development of zero draft text of Harmonized Policy and submission to CA countries</a:t>
                      </a:r>
                      <a:endParaRPr sz="1800"/>
                    </a:p>
                  </a:txBody>
                  <a:tcPr marT="45725" marB="45725" marR="91450" marL="91450"/>
                </a:tc>
                <a:tc>
                  <a:txBody>
                    <a:bodyPr/>
                    <a:lstStyle/>
                    <a:p>
                      <a:pPr indent="0" lvl="0" marL="0" marR="0" rtl="0" algn="l">
                        <a:spcBef>
                          <a:spcPts val="0"/>
                        </a:spcBef>
                        <a:spcAft>
                          <a:spcPts val="0"/>
                        </a:spcAft>
                        <a:buNone/>
                      </a:pPr>
                      <a:r>
                        <a:rPr lang="en-US" sz="1800"/>
                        <a:t>January – April 2025</a:t>
                      </a:r>
                      <a:endParaRPr sz="1800"/>
                    </a:p>
                  </a:txBody>
                  <a:tcPr marT="45725" marB="45725" marR="91450" marL="91450"/>
                </a:tc>
              </a:tr>
              <a:tr h="370850">
                <a:tc>
                  <a:txBody>
                    <a:bodyPr/>
                    <a:lstStyle/>
                    <a:p>
                      <a:pPr indent="0" lvl="0" marL="0" marR="0" rtl="0" algn="l">
                        <a:spcBef>
                          <a:spcPts val="0"/>
                        </a:spcBef>
                        <a:spcAft>
                          <a:spcPts val="0"/>
                        </a:spcAft>
                        <a:buNone/>
                      </a:pPr>
                      <a:r>
                        <a:rPr lang="en-US" sz="1800"/>
                        <a:t>10</a:t>
                      </a:r>
                      <a:endParaRPr sz="1800"/>
                    </a:p>
                  </a:txBody>
                  <a:tcPr marT="45725" marB="45725" marR="91450" marL="91450"/>
                </a:tc>
                <a:tc>
                  <a:txBody>
                    <a:bodyPr/>
                    <a:lstStyle/>
                    <a:p>
                      <a:pPr indent="0" lvl="0" marL="0" marR="0" rtl="0" algn="l">
                        <a:spcBef>
                          <a:spcPts val="0"/>
                        </a:spcBef>
                        <a:spcAft>
                          <a:spcPts val="0"/>
                        </a:spcAft>
                        <a:buNone/>
                      </a:pPr>
                      <a:r>
                        <a:rPr lang="en-US" sz="1800"/>
                        <a:t>Development of the final draft text of Harmonized Policies in accordance to the comments from CA countries</a:t>
                      </a:r>
                      <a:endParaRPr sz="1800"/>
                    </a:p>
                  </a:txBody>
                  <a:tcPr marT="45725" marB="45725" marR="91450" marL="91450"/>
                </a:tc>
                <a:tc>
                  <a:txBody>
                    <a:bodyPr/>
                    <a:lstStyle/>
                    <a:p>
                      <a:pPr indent="0" lvl="0" marL="0" marR="0" rtl="0" algn="l">
                        <a:spcBef>
                          <a:spcPts val="0"/>
                        </a:spcBef>
                        <a:spcAft>
                          <a:spcPts val="0"/>
                        </a:spcAft>
                        <a:buNone/>
                      </a:pPr>
                      <a:r>
                        <a:rPr lang="en-US" sz="1800"/>
                        <a:t>May – July 2025</a:t>
                      </a:r>
                      <a:endParaRPr sz="1800"/>
                    </a:p>
                  </a:txBody>
                  <a:tcPr marT="45725" marB="45725" marR="91450" marL="91450"/>
                </a:tc>
              </a:tr>
              <a:tr h="370850">
                <a:tc>
                  <a:txBody>
                    <a:bodyPr/>
                    <a:lstStyle/>
                    <a:p>
                      <a:pPr indent="0" lvl="0" marL="0" marR="0" rtl="0" algn="l">
                        <a:spcBef>
                          <a:spcPts val="0"/>
                        </a:spcBef>
                        <a:spcAft>
                          <a:spcPts val="0"/>
                        </a:spcAft>
                        <a:buNone/>
                      </a:pPr>
                      <a:r>
                        <a:rPr lang="en-US" sz="1800"/>
                        <a:t>11</a:t>
                      </a:r>
                      <a:endParaRPr sz="1800"/>
                    </a:p>
                  </a:txBody>
                  <a:tcPr marT="45725" marB="45725" marR="91450" marL="91450"/>
                </a:tc>
                <a:tc>
                  <a:txBody>
                    <a:bodyPr/>
                    <a:lstStyle/>
                    <a:p>
                      <a:pPr indent="0" lvl="0" marL="0" marR="0" rtl="0" algn="l">
                        <a:spcBef>
                          <a:spcPts val="0"/>
                        </a:spcBef>
                        <a:spcAft>
                          <a:spcPts val="0"/>
                        </a:spcAft>
                        <a:buNone/>
                      </a:pPr>
                      <a:r>
                        <a:rPr lang="en-US" sz="1800"/>
                        <a:t>Submission of the final draft text of Harmonized Policies to CA countries for approval</a:t>
                      </a:r>
                      <a:endParaRPr sz="1800"/>
                    </a:p>
                  </a:txBody>
                  <a:tcPr marT="45725" marB="45725" marR="91450" marL="91450"/>
                </a:tc>
                <a:tc>
                  <a:txBody>
                    <a:bodyPr/>
                    <a:lstStyle/>
                    <a:p>
                      <a:pPr indent="0" lvl="0" marL="0" marR="0" rtl="0" algn="l">
                        <a:spcBef>
                          <a:spcPts val="0"/>
                        </a:spcBef>
                        <a:spcAft>
                          <a:spcPts val="0"/>
                        </a:spcAft>
                        <a:buNone/>
                      </a:pPr>
                      <a:r>
                        <a:rPr lang="en-US" sz="1800"/>
                        <a:t>August – October 2025</a:t>
                      </a:r>
                      <a:endParaRPr sz="1800"/>
                    </a:p>
                  </a:txBody>
                  <a:tcPr marT="45725" marB="45725" marR="91450" marL="91450"/>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17"/>
          <p:cNvSpPr/>
          <p:nvPr/>
        </p:nvSpPr>
        <p:spPr>
          <a:xfrm>
            <a:off x="0" y="1274276"/>
            <a:ext cx="12192000" cy="5572839"/>
          </a:xfrm>
          <a:prstGeom prst="rect">
            <a:avLst/>
          </a:prstGeom>
          <a:solidFill>
            <a:srgbClr val="2E75B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0" name="Google Shape;510;p17"/>
          <p:cNvSpPr/>
          <p:nvPr/>
        </p:nvSpPr>
        <p:spPr>
          <a:xfrm>
            <a:off x="0" y="0"/>
            <a:ext cx="12192000" cy="1274276"/>
          </a:xfrm>
          <a:prstGeom prst="rect">
            <a:avLst/>
          </a:prstGeom>
          <a:solidFill>
            <a:srgbClr val="9CC2E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1" name="Google Shape;511;p17"/>
          <p:cNvSpPr txBox="1"/>
          <p:nvPr/>
        </p:nvSpPr>
        <p:spPr>
          <a:xfrm>
            <a:off x="283026" y="124724"/>
            <a:ext cx="11549745"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1E4E79"/>
                </a:solidFill>
                <a:latin typeface="Calibri"/>
                <a:ea typeface="Calibri"/>
                <a:cs typeface="Calibri"/>
                <a:sym typeface="Calibri"/>
              </a:rPr>
              <a:t>UZBEKISTAN RESILIENT LANDSCAPES RESTORATION PROJECT</a:t>
            </a:r>
            <a:endParaRPr/>
          </a:p>
          <a:p>
            <a:pPr indent="0" lvl="0" marL="0" marR="0" rtl="0" algn="ctr">
              <a:spcBef>
                <a:spcPts val="0"/>
              </a:spcBef>
              <a:spcAft>
                <a:spcPts val="0"/>
              </a:spcAft>
              <a:buNone/>
            </a:pPr>
            <a:r>
              <a:rPr b="1" lang="en-US" sz="3200">
                <a:solidFill>
                  <a:srgbClr val="1E4E79"/>
                </a:solidFill>
                <a:latin typeface="Calibri"/>
                <a:ea typeface="Calibri"/>
                <a:cs typeface="Calibri"/>
                <a:sym typeface="Calibri"/>
              </a:rPr>
              <a:t>Sub-component 1.3. Strengthen Regional Collaboration</a:t>
            </a:r>
            <a:endParaRPr b="1" sz="3200">
              <a:solidFill>
                <a:srgbClr val="1E4E79"/>
              </a:solidFill>
              <a:latin typeface="Calibri"/>
              <a:ea typeface="Calibri"/>
              <a:cs typeface="Calibri"/>
              <a:sym typeface="Calibri"/>
            </a:endParaRPr>
          </a:p>
        </p:txBody>
      </p:sp>
      <p:sp>
        <p:nvSpPr>
          <p:cNvPr id="512" name="Google Shape;512;p17"/>
          <p:cNvSpPr/>
          <p:nvPr/>
        </p:nvSpPr>
        <p:spPr>
          <a:xfrm>
            <a:off x="0" y="2850303"/>
            <a:ext cx="3792135" cy="790696"/>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p17"/>
          <p:cNvSpPr txBox="1"/>
          <p:nvPr/>
        </p:nvSpPr>
        <p:spPr>
          <a:xfrm>
            <a:off x="1580610" y="2912257"/>
            <a:ext cx="2215434"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BBD6EE"/>
                </a:solidFill>
                <a:latin typeface="Calibri"/>
                <a:ea typeface="Calibri"/>
                <a:cs typeface="Calibri"/>
                <a:sym typeface="Calibri"/>
              </a:rPr>
              <a:t>SUBCONTRACT AGENCY:</a:t>
            </a:r>
            <a:endParaRPr/>
          </a:p>
        </p:txBody>
      </p:sp>
      <p:sp>
        <p:nvSpPr>
          <p:cNvPr id="514" name="Google Shape;514;p17"/>
          <p:cNvSpPr/>
          <p:nvPr/>
        </p:nvSpPr>
        <p:spPr>
          <a:xfrm>
            <a:off x="4147457" y="2850303"/>
            <a:ext cx="8044543" cy="790696"/>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5" name="Google Shape;515;p17"/>
          <p:cNvSpPr txBox="1"/>
          <p:nvPr/>
        </p:nvSpPr>
        <p:spPr>
          <a:xfrm>
            <a:off x="4377292" y="3075330"/>
            <a:ext cx="73466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BBD6EE"/>
                </a:solidFill>
                <a:latin typeface="Calibri"/>
                <a:ea typeface="Calibri"/>
                <a:cs typeface="Calibri"/>
                <a:sym typeface="Calibri"/>
              </a:rPr>
              <a:t>The Regional Environmental Centre for Central Asia</a:t>
            </a:r>
            <a:endParaRPr b="1" sz="1800">
              <a:solidFill>
                <a:srgbClr val="BBD6EE"/>
              </a:solidFill>
              <a:latin typeface="Calibri"/>
              <a:ea typeface="Calibri"/>
              <a:cs typeface="Calibri"/>
              <a:sym typeface="Calibri"/>
            </a:endParaRPr>
          </a:p>
        </p:txBody>
      </p:sp>
      <p:sp>
        <p:nvSpPr>
          <p:cNvPr id="516" name="Google Shape;516;p17"/>
          <p:cNvSpPr/>
          <p:nvPr/>
        </p:nvSpPr>
        <p:spPr>
          <a:xfrm>
            <a:off x="0" y="3697948"/>
            <a:ext cx="3792135" cy="786755"/>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7" name="Google Shape;517;p17"/>
          <p:cNvSpPr txBox="1"/>
          <p:nvPr/>
        </p:nvSpPr>
        <p:spPr>
          <a:xfrm>
            <a:off x="1580610" y="3753133"/>
            <a:ext cx="220761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BBD6EE"/>
                </a:solidFill>
                <a:latin typeface="Calibri"/>
                <a:ea typeface="Calibri"/>
                <a:cs typeface="Calibri"/>
                <a:sym typeface="Calibri"/>
              </a:rPr>
              <a:t>IMPLEMENTING PERIOD:</a:t>
            </a:r>
            <a:endParaRPr/>
          </a:p>
        </p:txBody>
      </p:sp>
      <p:sp>
        <p:nvSpPr>
          <p:cNvPr id="518" name="Google Shape;518;p17"/>
          <p:cNvSpPr/>
          <p:nvPr/>
        </p:nvSpPr>
        <p:spPr>
          <a:xfrm>
            <a:off x="-3908" y="4529276"/>
            <a:ext cx="3792135" cy="1006333"/>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9" name="Google Shape;519;p17"/>
          <p:cNvSpPr txBox="1"/>
          <p:nvPr/>
        </p:nvSpPr>
        <p:spPr>
          <a:xfrm>
            <a:off x="1576701" y="4837340"/>
            <a:ext cx="221934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BBD6EE"/>
                </a:solidFill>
                <a:latin typeface="Calibri"/>
                <a:ea typeface="Calibri"/>
                <a:cs typeface="Calibri"/>
                <a:sym typeface="Calibri"/>
              </a:rPr>
              <a:t>BUDGET:</a:t>
            </a:r>
            <a:endParaRPr/>
          </a:p>
        </p:txBody>
      </p:sp>
      <p:sp>
        <p:nvSpPr>
          <p:cNvPr id="520" name="Google Shape;520;p17"/>
          <p:cNvSpPr/>
          <p:nvPr/>
        </p:nvSpPr>
        <p:spPr>
          <a:xfrm>
            <a:off x="0" y="5587115"/>
            <a:ext cx="3792135" cy="1260000"/>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17"/>
          <p:cNvSpPr txBox="1"/>
          <p:nvPr/>
        </p:nvSpPr>
        <p:spPr>
          <a:xfrm>
            <a:off x="1580610" y="5965968"/>
            <a:ext cx="2215434" cy="4150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BBD6EE"/>
                </a:solidFill>
                <a:latin typeface="Calibri"/>
                <a:ea typeface="Calibri"/>
                <a:cs typeface="Calibri"/>
                <a:sym typeface="Calibri"/>
              </a:rPr>
              <a:t>OBJECTIVE:</a:t>
            </a:r>
            <a:endParaRPr/>
          </a:p>
        </p:txBody>
      </p:sp>
      <p:pic>
        <p:nvPicPr>
          <p:cNvPr id="522" name="Google Shape;522;p17"/>
          <p:cNvPicPr preferRelativeResize="0"/>
          <p:nvPr/>
        </p:nvPicPr>
        <p:blipFill rotWithShape="1">
          <a:blip r:embed="rId3">
            <a:alphaModFix/>
          </a:blip>
          <a:srcRect b="0" l="0" r="0" t="0"/>
          <a:stretch/>
        </p:blipFill>
        <p:spPr>
          <a:xfrm>
            <a:off x="283026" y="4618079"/>
            <a:ext cx="772920" cy="772920"/>
          </a:xfrm>
          <a:prstGeom prst="rect">
            <a:avLst/>
          </a:prstGeom>
          <a:noFill/>
          <a:ln>
            <a:noFill/>
          </a:ln>
        </p:spPr>
      </p:pic>
      <p:pic>
        <p:nvPicPr>
          <p:cNvPr id="523" name="Google Shape;523;p17"/>
          <p:cNvPicPr preferRelativeResize="0"/>
          <p:nvPr/>
        </p:nvPicPr>
        <p:blipFill rotWithShape="1">
          <a:blip r:embed="rId4">
            <a:alphaModFix/>
          </a:blip>
          <a:srcRect b="0" l="0" r="0" t="0"/>
          <a:stretch/>
        </p:blipFill>
        <p:spPr>
          <a:xfrm>
            <a:off x="283026" y="5786265"/>
            <a:ext cx="772920" cy="772920"/>
          </a:xfrm>
          <a:prstGeom prst="rect">
            <a:avLst/>
          </a:prstGeom>
          <a:noFill/>
          <a:ln>
            <a:noFill/>
          </a:ln>
        </p:spPr>
      </p:pic>
      <p:pic>
        <p:nvPicPr>
          <p:cNvPr id="524" name="Google Shape;524;p17"/>
          <p:cNvPicPr preferRelativeResize="0"/>
          <p:nvPr/>
        </p:nvPicPr>
        <p:blipFill rotWithShape="1">
          <a:blip r:embed="rId5">
            <a:alphaModFix/>
          </a:blip>
          <a:srcRect b="0" l="0" r="0" t="0"/>
          <a:stretch/>
        </p:blipFill>
        <p:spPr>
          <a:xfrm>
            <a:off x="359230" y="3745828"/>
            <a:ext cx="696716" cy="696716"/>
          </a:xfrm>
          <a:prstGeom prst="rect">
            <a:avLst/>
          </a:prstGeom>
          <a:noFill/>
          <a:ln>
            <a:noFill/>
          </a:ln>
        </p:spPr>
      </p:pic>
      <p:sp>
        <p:nvSpPr>
          <p:cNvPr id="525" name="Google Shape;525;p17"/>
          <p:cNvSpPr/>
          <p:nvPr/>
        </p:nvSpPr>
        <p:spPr>
          <a:xfrm>
            <a:off x="4147457" y="3697948"/>
            <a:ext cx="8044543" cy="786755"/>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6" name="Google Shape;526;p17"/>
          <p:cNvSpPr txBox="1"/>
          <p:nvPr/>
        </p:nvSpPr>
        <p:spPr>
          <a:xfrm>
            <a:off x="4377293" y="3894200"/>
            <a:ext cx="74554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BBD6EE"/>
                </a:solidFill>
                <a:latin typeface="Calibri"/>
                <a:ea typeface="Calibri"/>
                <a:cs typeface="Calibri"/>
                <a:sym typeface="Calibri"/>
              </a:rPr>
              <a:t>2025 - 2028</a:t>
            </a:r>
            <a:endParaRPr b="1" sz="1800">
              <a:solidFill>
                <a:srgbClr val="BBD6EE"/>
              </a:solidFill>
              <a:latin typeface="Calibri"/>
              <a:ea typeface="Calibri"/>
              <a:cs typeface="Calibri"/>
              <a:sym typeface="Calibri"/>
            </a:endParaRPr>
          </a:p>
        </p:txBody>
      </p:sp>
      <p:sp>
        <p:nvSpPr>
          <p:cNvPr id="527" name="Google Shape;527;p17"/>
          <p:cNvSpPr/>
          <p:nvPr/>
        </p:nvSpPr>
        <p:spPr>
          <a:xfrm>
            <a:off x="4147457" y="4529276"/>
            <a:ext cx="8044543" cy="1006333"/>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8" name="Google Shape;528;p17"/>
          <p:cNvSpPr txBox="1"/>
          <p:nvPr/>
        </p:nvSpPr>
        <p:spPr>
          <a:xfrm>
            <a:off x="6581539" y="4608425"/>
            <a:ext cx="55598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BBD6EE"/>
                </a:solidFill>
                <a:latin typeface="Calibri"/>
                <a:ea typeface="Calibri"/>
                <a:cs typeface="Calibri"/>
                <a:sym typeface="Calibri"/>
              </a:rPr>
              <a:t>US $ 1,0 mln from IDA</a:t>
            </a:r>
            <a:endParaRPr b="1" sz="1800">
              <a:solidFill>
                <a:srgbClr val="BBD6EE"/>
              </a:solidFill>
              <a:latin typeface="Calibri"/>
              <a:ea typeface="Calibri"/>
              <a:cs typeface="Calibri"/>
              <a:sym typeface="Calibri"/>
            </a:endParaRPr>
          </a:p>
        </p:txBody>
      </p:sp>
      <p:sp>
        <p:nvSpPr>
          <p:cNvPr id="529" name="Google Shape;529;p17"/>
          <p:cNvSpPr/>
          <p:nvPr/>
        </p:nvSpPr>
        <p:spPr>
          <a:xfrm>
            <a:off x="4147457" y="5583724"/>
            <a:ext cx="8044543" cy="1260000"/>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17"/>
          <p:cNvSpPr txBox="1"/>
          <p:nvPr/>
        </p:nvSpPr>
        <p:spPr>
          <a:xfrm>
            <a:off x="4377291" y="5603410"/>
            <a:ext cx="762965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BBD6EE"/>
                </a:solidFill>
                <a:latin typeface="Calibri"/>
                <a:ea typeface="Calibri"/>
                <a:cs typeface="Calibri"/>
                <a:sym typeface="Calibri"/>
              </a:rPr>
              <a:t>Promote Uzbekistan’s collaboration with Central Asia countries on transboundary cooperation and landscape restoration, given the critical need to address emerging threats at the regional level, including impacts of climate change.</a:t>
            </a:r>
            <a:endParaRPr b="1" sz="1800">
              <a:solidFill>
                <a:srgbClr val="BBD6EE"/>
              </a:solidFill>
              <a:latin typeface="Calibri"/>
              <a:ea typeface="Calibri"/>
              <a:cs typeface="Calibri"/>
              <a:sym typeface="Calibri"/>
            </a:endParaRPr>
          </a:p>
        </p:txBody>
      </p:sp>
      <p:sp>
        <p:nvSpPr>
          <p:cNvPr id="531" name="Google Shape;531;p17"/>
          <p:cNvSpPr/>
          <p:nvPr/>
        </p:nvSpPr>
        <p:spPr>
          <a:xfrm>
            <a:off x="4412560" y="4597220"/>
            <a:ext cx="2144486" cy="408891"/>
          </a:xfrm>
          <a:prstGeom prst="rect">
            <a:avLst/>
          </a:prstGeom>
          <a:solidFill>
            <a:srgbClr val="9CC2E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32" name="Google Shape;532;p17"/>
          <p:cNvPicPr preferRelativeResize="0"/>
          <p:nvPr/>
        </p:nvPicPr>
        <p:blipFill rotWithShape="1">
          <a:blip r:embed="rId6">
            <a:alphaModFix/>
          </a:blip>
          <a:srcRect b="11697" l="-4083" r="-2192" t="14400"/>
          <a:stretch/>
        </p:blipFill>
        <p:spPr>
          <a:xfrm>
            <a:off x="4477437" y="4583633"/>
            <a:ext cx="1658649" cy="451110"/>
          </a:xfrm>
          <a:prstGeom prst="rect">
            <a:avLst/>
          </a:prstGeom>
          <a:noFill/>
          <a:ln>
            <a:noFill/>
          </a:ln>
        </p:spPr>
      </p:pic>
      <p:sp>
        <p:nvSpPr>
          <p:cNvPr id="533" name="Google Shape;533;p17"/>
          <p:cNvSpPr/>
          <p:nvPr/>
        </p:nvSpPr>
        <p:spPr>
          <a:xfrm>
            <a:off x="4412560" y="5060197"/>
            <a:ext cx="2144486" cy="408891"/>
          </a:xfrm>
          <a:prstGeom prst="rect">
            <a:avLst/>
          </a:prstGeom>
          <a:solidFill>
            <a:srgbClr val="9CC2E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34" name="Google Shape;534;p17"/>
          <p:cNvPicPr preferRelativeResize="0"/>
          <p:nvPr/>
        </p:nvPicPr>
        <p:blipFill rotWithShape="1">
          <a:blip r:embed="rId7">
            <a:alphaModFix/>
          </a:blip>
          <a:srcRect b="0" l="0" r="0" t="0"/>
          <a:stretch/>
        </p:blipFill>
        <p:spPr>
          <a:xfrm>
            <a:off x="4511767" y="5138284"/>
            <a:ext cx="1884831" cy="252715"/>
          </a:xfrm>
          <a:prstGeom prst="rect">
            <a:avLst/>
          </a:prstGeom>
          <a:noFill/>
          <a:ln>
            <a:noFill/>
          </a:ln>
        </p:spPr>
      </p:pic>
      <p:sp>
        <p:nvSpPr>
          <p:cNvPr id="535" name="Google Shape;535;p17"/>
          <p:cNvSpPr txBox="1"/>
          <p:nvPr/>
        </p:nvSpPr>
        <p:spPr>
          <a:xfrm>
            <a:off x="6599164" y="5066063"/>
            <a:ext cx="55598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BBD6EE"/>
                </a:solidFill>
                <a:latin typeface="Calibri"/>
                <a:ea typeface="Calibri"/>
                <a:cs typeface="Calibri"/>
                <a:sym typeface="Calibri"/>
              </a:rPr>
              <a:t>US $ 1,0 mln from PROGREEN</a:t>
            </a:r>
            <a:endParaRPr b="1" sz="1800">
              <a:solidFill>
                <a:srgbClr val="BBD6EE"/>
              </a:solidFill>
              <a:latin typeface="Calibri"/>
              <a:ea typeface="Calibri"/>
              <a:cs typeface="Calibri"/>
              <a:sym typeface="Calibri"/>
            </a:endParaRPr>
          </a:p>
        </p:txBody>
      </p:sp>
      <p:pic>
        <p:nvPicPr>
          <p:cNvPr id="536" name="Google Shape;536;p17"/>
          <p:cNvPicPr preferRelativeResize="0"/>
          <p:nvPr/>
        </p:nvPicPr>
        <p:blipFill rotWithShape="1">
          <a:blip r:embed="rId8">
            <a:alphaModFix/>
          </a:blip>
          <a:srcRect b="0" l="0" r="0" t="0"/>
          <a:stretch/>
        </p:blipFill>
        <p:spPr>
          <a:xfrm>
            <a:off x="4160282" y="1362591"/>
            <a:ext cx="1109668" cy="573148"/>
          </a:xfrm>
          <a:prstGeom prst="rect">
            <a:avLst/>
          </a:prstGeom>
          <a:noFill/>
          <a:ln>
            <a:noFill/>
          </a:ln>
        </p:spPr>
      </p:pic>
      <p:pic>
        <p:nvPicPr>
          <p:cNvPr id="537" name="Google Shape;537;p17"/>
          <p:cNvPicPr preferRelativeResize="0"/>
          <p:nvPr/>
        </p:nvPicPr>
        <p:blipFill rotWithShape="1">
          <a:blip r:embed="rId9">
            <a:alphaModFix/>
          </a:blip>
          <a:srcRect b="0" l="0" r="0" t="0"/>
          <a:stretch/>
        </p:blipFill>
        <p:spPr>
          <a:xfrm>
            <a:off x="10733041" y="1364084"/>
            <a:ext cx="641892" cy="573148"/>
          </a:xfrm>
          <a:prstGeom prst="rect">
            <a:avLst/>
          </a:prstGeom>
          <a:noFill/>
          <a:ln>
            <a:noFill/>
          </a:ln>
        </p:spPr>
      </p:pic>
      <p:pic>
        <p:nvPicPr>
          <p:cNvPr id="538" name="Google Shape;538;p17"/>
          <p:cNvPicPr preferRelativeResize="0"/>
          <p:nvPr/>
        </p:nvPicPr>
        <p:blipFill rotWithShape="1">
          <a:blip r:embed="rId6">
            <a:alphaModFix/>
          </a:blip>
          <a:srcRect b="11697" l="-4083" r="-2192" t="14400"/>
          <a:stretch/>
        </p:blipFill>
        <p:spPr>
          <a:xfrm>
            <a:off x="1721058" y="1502012"/>
            <a:ext cx="1711945" cy="450591"/>
          </a:xfrm>
          <a:prstGeom prst="rect">
            <a:avLst/>
          </a:prstGeom>
          <a:noFill/>
          <a:ln>
            <a:noFill/>
          </a:ln>
        </p:spPr>
      </p:pic>
      <p:pic>
        <p:nvPicPr>
          <p:cNvPr id="539" name="Google Shape;539;p17"/>
          <p:cNvPicPr preferRelativeResize="0"/>
          <p:nvPr/>
        </p:nvPicPr>
        <p:blipFill rotWithShape="1">
          <a:blip r:embed="rId10">
            <a:alphaModFix/>
          </a:blip>
          <a:srcRect b="22440" l="7141" r="7718" t="10386"/>
          <a:stretch/>
        </p:blipFill>
        <p:spPr>
          <a:xfrm>
            <a:off x="8818547" y="1478853"/>
            <a:ext cx="1324714" cy="455070"/>
          </a:xfrm>
          <a:prstGeom prst="rect">
            <a:avLst/>
          </a:prstGeom>
          <a:noFill/>
          <a:ln>
            <a:noFill/>
          </a:ln>
        </p:spPr>
      </p:pic>
      <p:pic>
        <p:nvPicPr>
          <p:cNvPr id="540" name="Google Shape;540;p17"/>
          <p:cNvPicPr preferRelativeResize="0"/>
          <p:nvPr/>
        </p:nvPicPr>
        <p:blipFill rotWithShape="1">
          <a:blip r:embed="rId7">
            <a:alphaModFix/>
          </a:blip>
          <a:srcRect b="0" l="0" r="0" t="0"/>
          <a:stretch/>
        </p:blipFill>
        <p:spPr>
          <a:xfrm>
            <a:off x="5949860" y="1584341"/>
            <a:ext cx="2133828" cy="286099"/>
          </a:xfrm>
          <a:prstGeom prst="rect">
            <a:avLst/>
          </a:prstGeom>
          <a:noFill/>
          <a:ln>
            <a:noFill/>
          </a:ln>
        </p:spPr>
      </p:pic>
      <p:pic>
        <p:nvPicPr>
          <p:cNvPr id="541" name="Google Shape;541;p17"/>
          <p:cNvPicPr preferRelativeResize="0"/>
          <p:nvPr/>
        </p:nvPicPr>
        <p:blipFill rotWithShape="1">
          <a:blip r:embed="rId11">
            <a:alphaModFix/>
          </a:blip>
          <a:srcRect b="0" l="0" r="0" t="0"/>
          <a:stretch/>
        </p:blipFill>
        <p:spPr>
          <a:xfrm>
            <a:off x="580825" y="1298296"/>
            <a:ext cx="664387" cy="676112"/>
          </a:xfrm>
          <a:prstGeom prst="rect">
            <a:avLst/>
          </a:prstGeom>
          <a:noFill/>
          <a:ln>
            <a:noFill/>
          </a:ln>
        </p:spPr>
      </p:pic>
      <p:pic>
        <p:nvPicPr>
          <p:cNvPr id="542" name="Google Shape;542;p17"/>
          <p:cNvPicPr preferRelativeResize="0"/>
          <p:nvPr/>
        </p:nvPicPr>
        <p:blipFill rotWithShape="1">
          <a:blip r:embed="rId12">
            <a:alphaModFix/>
          </a:blip>
          <a:srcRect b="0" l="0" r="0" t="0"/>
          <a:stretch/>
        </p:blipFill>
        <p:spPr>
          <a:xfrm>
            <a:off x="379948" y="2901518"/>
            <a:ext cx="677709" cy="677709"/>
          </a:xfrm>
          <a:prstGeom prst="rect">
            <a:avLst/>
          </a:prstGeom>
          <a:noFill/>
          <a:ln>
            <a:noFill/>
          </a:ln>
        </p:spPr>
      </p:pic>
      <p:sp>
        <p:nvSpPr>
          <p:cNvPr id="543" name="Google Shape;543;p17"/>
          <p:cNvSpPr/>
          <p:nvPr/>
        </p:nvSpPr>
        <p:spPr>
          <a:xfrm>
            <a:off x="0" y="2008399"/>
            <a:ext cx="3792135" cy="790696"/>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4" name="Google Shape;544;p17"/>
          <p:cNvSpPr txBox="1"/>
          <p:nvPr/>
        </p:nvSpPr>
        <p:spPr>
          <a:xfrm>
            <a:off x="1580610" y="2070353"/>
            <a:ext cx="2215434"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BBD6EE"/>
                </a:solidFill>
                <a:latin typeface="Calibri"/>
                <a:ea typeface="Calibri"/>
                <a:cs typeface="Calibri"/>
                <a:sym typeface="Calibri"/>
              </a:rPr>
              <a:t>IMPLEMENTING AGENCY:</a:t>
            </a:r>
            <a:endParaRPr/>
          </a:p>
        </p:txBody>
      </p:sp>
      <p:pic>
        <p:nvPicPr>
          <p:cNvPr id="545" name="Google Shape;545;p17"/>
          <p:cNvPicPr preferRelativeResize="0"/>
          <p:nvPr/>
        </p:nvPicPr>
        <p:blipFill rotWithShape="1">
          <a:blip r:embed="rId13">
            <a:alphaModFix/>
          </a:blip>
          <a:srcRect b="0" l="0" r="0" t="0"/>
          <a:stretch/>
        </p:blipFill>
        <p:spPr>
          <a:xfrm>
            <a:off x="420606" y="2090219"/>
            <a:ext cx="635340" cy="635340"/>
          </a:xfrm>
          <a:prstGeom prst="rect">
            <a:avLst/>
          </a:prstGeom>
          <a:noFill/>
          <a:ln>
            <a:noFill/>
          </a:ln>
        </p:spPr>
      </p:pic>
      <p:sp>
        <p:nvSpPr>
          <p:cNvPr id="546" name="Google Shape;546;p17"/>
          <p:cNvSpPr/>
          <p:nvPr/>
        </p:nvSpPr>
        <p:spPr>
          <a:xfrm>
            <a:off x="4147457" y="2008399"/>
            <a:ext cx="8044543" cy="790696"/>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17"/>
          <p:cNvSpPr txBox="1"/>
          <p:nvPr/>
        </p:nvSpPr>
        <p:spPr>
          <a:xfrm>
            <a:off x="4377292" y="2081021"/>
            <a:ext cx="734662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BBD6EE"/>
                </a:solidFill>
                <a:latin typeface="Calibri"/>
                <a:ea typeface="Calibri"/>
                <a:cs typeface="Calibri"/>
                <a:sym typeface="Calibri"/>
              </a:rPr>
              <a:t>Forestry Agency under the Ministry of Ecology, Environmental Protection and Climate Change of the Republic of Uzbekistan</a:t>
            </a:r>
            <a:endParaRPr b="1" sz="1800">
              <a:solidFill>
                <a:srgbClr val="BBD6EE"/>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18"/>
          <p:cNvSpPr/>
          <p:nvPr/>
        </p:nvSpPr>
        <p:spPr>
          <a:xfrm>
            <a:off x="0" y="1274276"/>
            <a:ext cx="12192000" cy="5572839"/>
          </a:xfrm>
          <a:prstGeom prst="rect">
            <a:avLst/>
          </a:prstGeom>
          <a:solidFill>
            <a:srgbClr val="2E75B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3" name="Google Shape;553;p18"/>
          <p:cNvSpPr/>
          <p:nvPr/>
        </p:nvSpPr>
        <p:spPr>
          <a:xfrm>
            <a:off x="24904" y="4179452"/>
            <a:ext cx="3960000" cy="1260000"/>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4" name="Google Shape;554;p18"/>
          <p:cNvSpPr txBox="1"/>
          <p:nvPr/>
        </p:nvSpPr>
        <p:spPr>
          <a:xfrm>
            <a:off x="111992" y="4092365"/>
            <a:ext cx="84670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BBD6EE"/>
                </a:solidFill>
                <a:latin typeface="Arial"/>
                <a:ea typeface="Arial"/>
                <a:cs typeface="Arial"/>
                <a:sym typeface="Arial"/>
              </a:rPr>
              <a:t>2</a:t>
            </a:r>
            <a:endParaRPr/>
          </a:p>
        </p:txBody>
      </p:sp>
      <p:sp>
        <p:nvSpPr>
          <p:cNvPr id="555" name="Google Shape;555;p18"/>
          <p:cNvSpPr txBox="1"/>
          <p:nvPr/>
        </p:nvSpPr>
        <p:spPr>
          <a:xfrm>
            <a:off x="958699" y="4351543"/>
            <a:ext cx="299638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BBD6EE"/>
                </a:solidFill>
                <a:latin typeface="Calibri"/>
                <a:ea typeface="Calibri"/>
                <a:cs typeface="Calibri"/>
                <a:sym typeface="Calibri"/>
              </a:rPr>
              <a:t>Central Asia Climate Change Conferences (CACCC)</a:t>
            </a:r>
            <a:endParaRPr/>
          </a:p>
          <a:p>
            <a:pPr indent="0" lvl="0" marL="0" marR="0" rtl="0" algn="l">
              <a:spcBef>
                <a:spcPts val="0"/>
              </a:spcBef>
              <a:spcAft>
                <a:spcPts val="0"/>
              </a:spcAft>
              <a:buNone/>
            </a:pPr>
            <a:r>
              <a:rPr b="1" lang="en-US" sz="1800">
                <a:solidFill>
                  <a:srgbClr val="BBD6EE"/>
                </a:solidFill>
                <a:latin typeface="Calibri"/>
                <a:ea typeface="Calibri"/>
                <a:cs typeface="Calibri"/>
                <a:sym typeface="Calibri"/>
              </a:rPr>
              <a:t>2027, 2028</a:t>
            </a:r>
            <a:endParaRPr/>
          </a:p>
        </p:txBody>
      </p:sp>
      <p:sp>
        <p:nvSpPr>
          <p:cNvPr id="556" name="Google Shape;556;p18"/>
          <p:cNvSpPr/>
          <p:nvPr/>
        </p:nvSpPr>
        <p:spPr>
          <a:xfrm>
            <a:off x="8256904" y="4179452"/>
            <a:ext cx="3935096" cy="1260000"/>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7" name="Google Shape;557;p18"/>
          <p:cNvSpPr txBox="1"/>
          <p:nvPr/>
        </p:nvSpPr>
        <p:spPr>
          <a:xfrm>
            <a:off x="8343992" y="4092365"/>
            <a:ext cx="84670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BBD6EE"/>
                </a:solidFill>
                <a:latin typeface="Arial"/>
                <a:ea typeface="Arial"/>
                <a:cs typeface="Arial"/>
                <a:sym typeface="Arial"/>
              </a:rPr>
              <a:t>8</a:t>
            </a:r>
            <a:endParaRPr/>
          </a:p>
        </p:txBody>
      </p:sp>
      <p:sp>
        <p:nvSpPr>
          <p:cNvPr id="558" name="Google Shape;558;p18"/>
          <p:cNvSpPr txBox="1"/>
          <p:nvPr/>
        </p:nvSpPr>
        <p:spPr>
          <a:xfrm>
            <a:off x="9190699" y="4351543"/>
            <a:ext cx="275329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BBD6EE"/>
                </a:solidFill>
                <a:latin typeface="Calibri"/>
                <a:ea typeface="Calibri"/>
                <a:cs typeface="Calibri"/>
                <a:sym typeface="Calibri"/>
              </a:rPr>
              <a:t>Regional Advisory Committee meetings (RAC)</a:t>
            </a:r>
            <a:endParaRPr/>
          </a:p>
          <a:p>
            <a:pPr indent="0" lvl="0" marL="0" marR="0" rtl="0" algn="l">
              <a:spcBef>
                <a:spcPts val="0"/>
              </a:spcBef>
              <a:spcAft>
                <a:spcPts val="0"/>
              </a:spcAft>
              <a:buNone/>
            </a:pPr>
            <a:r>
              <a:rPr b="1" lang="en-US" sz="1800">
                <a:solidFill>
                  <a:srgbClr val="BBD6EE"/>
                </a:solidFill>
                <a:latin typeface="Calibri"/>
                <a:ea typeface="Calibri"/>
                <a:cs typeface="Calibri"/>
                <a:sym typeface="Calibri"/>
              </a:rPr>
              <a:t>2025, 2026, 2027, 2028</a:t>
            </a:r>
            <a:endParaRPr/>
          </a:p>
        </p:txBody>
      </p:sp>
      <p:sp>
        <p:nvSpPr>
          <p:cNvPr id="559" name="Google Shape;559;p18"/>
          <p:cNvSpPr/>
          <p:nvPr/>
        </p:nvSpPr>
        <p:spPr>
          <a:xfrm>
            <a:off x="4140904" y="4179452"/>
            <a:ext cx="3960000" cy="1260000"/>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0" name="Google Shape;560;p18"/>
          <p:cNvSpPr txBox="1"/>
          <p:nvPr/>
        </p:nvSpPr>
        <p:spPr>
          <a:xfrm>
            <a:off x="4227992" y="4092365"/>
            <a:ext cx="84670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BBD6EE"/>
                </a:solidFill>
                <a:latin typeface="Arial"/>
                <a:ea typeface="Arial"/>
                <a:cs typeface="Arial"/>
                <a:sym typeface="Arial"/>
              </a:rPr>
              <a:t>4</a:t>
            </a:r>
            <a:endParaRPr/>
          </a:p>
        </p:txBody>
      </p:sp>
      <p:sp>
        <p:nvSpPr>
          <p:cNvPr id="561" name="Google Shape;561;p18"/>
          <p:cNvSpPr txBox="1"/>
          <p:nvPr/>
        </p:nvSpPr>
        <p:spPr>
          <a:xfrm>
            <a:off x="5074699" y="4207844"/>
            <a:ext cx="275329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BBD6EE"/>
                </a:solidFill>
                <a:latin typeface="Calibri"/>
                <a:ea typeface="Calibri"/>
                <a:cs typeface="Calibri"/>
                <a:sym typeface="Calibri"/>
              </a:rPr>
              <a:t>Regional thematic activities on the development of a regional online database</a:t>
            </a:r>
            <a:endParaRPr sz="1800">
              <a:solidFill>
                <a:srgbClr val="BBD6EE"/>
              </a:solidFill>
              <a:latin typeface="Calibri"/>
              <a:ea typeface="Calibri"/>
              <a:cs typeface="Calibri"/>
              <a:sym typeface="Calibri"/>
            </a:endParaRPr>
          </a:p>
          <a:p>
            <a:pPr indent="0" lvl="0" marL="0" marR="0" rtl="0" algn="l">
              <a:spcBef>
                <a:spcPts val="0"/>
              </a:spcBef>
              <a:spcAft>
                <a:spcPts val="0"/>
              </a:spcAft>
              <a:buNone/>
            </a:pPr>
            <a:r>
              <a:rPr b="1" lang="en-US" sz="1800">
                <a:solidFill>
                  <a:srgbClr val="BBD6EE"/>
                </a:solidFill>
                <a:latin typeface="Calibri"/>
                <a:ea typeface="Calibri"/>
                <a:cs typeface="Calibri"/>
                <a:sym typeface="Calibri"/>
              </a:rPr>
              <a:t>2025, 2026, 2027, 2028</a:t>
            </a:r>
            <a:endParaRPr/>
          </a:p>
        </p:txBody>
      </p:sp>
      <p:sp>
        <p:nvSpPr>
          <p:cNvPr id="562" name="Google Shape;562;p18"/>
          <p:cNvSpPr/>
          <p:nvPr/>
        </p:nvSpPr>
        <p:spPr>
          <a:xfrm>
            <a:off x="0" y="0"/>
            <a:ext cx="12192000" cy="1274276"/>
          </a:xfrm>
          <a:prstGeom prst="rect">
            <a:avLst/>
          </a:prstGeom>
          <a:solidFill>
            <a:srgbClr val="9CC2E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3" name="Google Shape;563;p18"/>
          <p:cNvSpPr txBox="1"/>
          <p:nvPr/>
        </p:nvSpPr>
        <p:spPr>
          <a:xfrm>
            <a:off x="283026" y="124724"/>
            <a:ext cx="11549745"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1E4E79"/>
                </a:solidFill>
                <a:latin typeface="Calibri"/>
                <a:ea typeface="Calibri"/>
                <a:cs typeface="Calibri"/>
                <a:sym typeface="Calibri"/>
              </a:rPr>
              <a:t>PLANNED ACTIVITIES</a:t>
            </a:r>
            <a:endParaRPr/>
          </a:p>
          <a:p>
            <a:pPr indent="0" lvl="0" marL="0" marR="0" rtl="0" algn="ctr">
              <a:spcBef>
                <a:spcPts val="0"/>
              </a:spcBef>
              <a:spcAft>
                <a:spcPts val="0"/>
              </a:spcAft>
              <a:buNone/>
            </a:pPr>
            <a:r>
              <a:rPr b="1" lang="en-US" sz="3200">
                <a:solidFill>
                  <a:srgbClr val="1E4E79"/>
                </a:solidFill>
                <a:latin typeface="Calibri"/>
                <a:ea typeface="Calibri"/>
                <a:cs typeface="Calibri"/>
                <a:sym typeface="Calibri"/>
              </a:rPr>
              <a:t>Sub-component 1.3. Strengthen Regional Collaboration</a:t>
            </a:r>
            <a:endParaRPr b="1" sz="3200">
              <a:solidFill>
                <a:srgbClr val="1E4E79"/>
              </a:solidFill>
              <a:latin typeface="Calibri"/>
              <a:ea typeface="Calibri"/>
              <a:cs typeface="Calibri"/>
              <a:sym typeface="Calibri"/>
            </a:endParaRPr>
          </a:p>
        </p:txBody>
      </p:sp>
      <p:sp>
        <p:nvSpPr>
          <p:cNvPr id="564" name="Google Shape;564;p18"/>
          <p:cNvSpPr/>
          <p:nvPr/>
        </p:nvSpPr>
        <p:spPr>
          <a:xfrm>
            <a:off x="0" y="1394110"/>
            <a:ext cx="3960000" cy="1260000"/>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65" name="Google Shape;565;p18"/>
          <p:cNvPicPr preferRelativeResize="0"/>
          <p:nvPr/>
        </p:nvPicPr>
        <p:blipFill rotWithShape="1">
          <a:blip r:embed="rId3">
            <a:alphaModFix/>
          </a:blip>
          <a:srcRect b="0" l="0" r="0" t="0"/>
          <a:stretch/>
        </p:blipFill>
        <p:spPr>
          <a:xfrm>
            <a:off x="151226" y="1519711"/>
            <a:ext cx="992850" cy="992850"/>
          </a:xfrm>
          <a:prstGeom prst="rect">
            <a:avLst/>
          </a:prstGeom>
          <a:noFill/>
          <a:ln>
            <a:noFill/>
          </a:ln>
        </p:spPr>
      </p:pic>
      <p:sp>
        <p:nvSpPr>
          <p:cNvPr id="566" name="Google Shape;566;p18"/>
          <p:cNvSpPr/>
          <p:nvPr/>
        </p:nvSpPr>
        <p:spPr>
          <a:xfrm>
            <a:off x="4111226" y="1394110"/>
            <a:ext cx="3960000" cy="1260000"/>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7" name="Google Shape;567;p18"/>
          <p:cNvSpPr/>
          <p:nvPr/>
        </p:nvSpPr>
        <p:spPr>
          <a:xfrm>
            <a:off x="8222452" y="1394110"/>
            <a:ext cx="3960000" cy="1260000"/>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68" name="Google Shape;568;p18"/>
          <p:cNvPicPr preferRelativeResize="0"/>
          <p:nvPr/>
        </p:nvPicPr>
        <p:blipFill rotWithShape="1">
          <a:blip r:embed="rId4">
            <a:alphaModFix/>
          </a:blip>
          <a:srcRect b="0" l="0" r="0" t="0"/>
          <a:stretch/>
        </p:blipFill>
        <p:spPr>
          <a:xfrm>
            <a:off x="4203088" y="1491951"/>
            <a:ext cx="1020610" cy="1020610"/>
          </a:xfrm>
          <a:prstGeom prst="rect">
            <a:avLst/>
          </a:prstGeom>
          <a:noFill/>
          <a:ln>
            <a:noFill/>
          </a:ln>
        </p:spPr>
      </p:pic>
      <p:pic>
        <p:nvPicPr>
          <p:cNvPr id="569" name="Google Shape;569;p18"/>
          <p:cNvPicPr preferRelativeResize="0"/>
          <p:nvPr/>
        </p:nvPicPr>
        <p:blipFill rotWithShape="1">
          <a:blip r:embed="rId5">
            <a:alphaModFix/>
          </a:blip>
          <a:srcRect b="0" l="0" r="0" t="0"/>
          <a:stretch/>
        </p:blipFill>
        <p:spPr>
          <a:xfrm>
            <a:off x="8222451" y="1414179"/>
            <a:ext cx="1036051" cy="1036051"/>
          </a:xfrm>
          <a:prstGeom prst="rect">
            <a:avLst/>
          </a:prstGeom>
          <a:noFill/>
          <a:ln>
            <a:noFill/>
          </a:ln>
        </p:spPr>
      </p:pic>
      <p:sp>
        <p:nvSpPr>
          <p:cNvPr id="570" name="Google Shape;570;p18"/>
          <p:cNvSpPr/>
          <p:nvPr/>
        </p:nvSpPr>
        <p:spPr>
          <a:xfrm>
            <a:off x="24904" y="2786781"/>
            <a:ext cx="12142192" cy="1260000"/>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1" name="Google Shape;571;p18"/>
          <p:cNvSpPr/>
          <p:nvPr/>
        </p:nvSpPr>
        <p:spPr>
          <a:xfrm>
            <a:off x="6215742" y="5569694"/>
            <a:ext cx="5966709" cy="1260000"/>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2" name="Google Shape;572;p18"/>
          <p:cNvSpPr txBox="1"/>
          <p:nvPr/>
        </p:nvSpPr>
        <p:spPr>
          <a:xfrm>
            <a:off x="1279138" y="1661996"/>
            <a:ext cx="263096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BBD6EE"/>
                </a:solidFill>
                <a:latin typeface="Calibri"/>
                <a:ea typeface="Calibri"/>
                <a:cs typeface="Calibri"/>
                <a:sym typeface="Calibri"/>
              </a:rPr>
              <a:t>Development of Regional online database</a:t>
            </a:r>
            <a:endParaRPr b="1" sz="1800">
              <a:solidFill>
                <a:srgbClr val="BBD6EE"/>
              </a:solidFill>
              <a:latin typeface="Calibri"/>
              <a:ea typeface="Calibri"/>
              <a:cs typeface="Calibri"/>
              <a:sym typeface="Calibri"/>
            </a:endParaRPr>
          </a:p>
        </p:txBody>
      </p:sp>
      <p:sp>
        <p:nvSpPr>
          <p:cNvPr id="573" name="Google Shape;573;p18"/>
          <p:cNvSpPr txBox="1"/>
          <p:nvPr/>
        </p:nvSpPr>
        <p:spPr>
          <a:xfrm>
            <a:off x="5315560" y="1661996"/>
            <a:ext cx="270576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BBD6EE"/>
                </a:solidFill>
                <a:latin typeface="Calibri"/>
                <a:ea typeface="Calibri"/>
                <a:cs typeface="Calibri"/>
                <a:sym typeface="Calibri"/>
              </a:rPr>
              <a:t>Operation and Maintenance</a:t>
            </a:r>
            <a:endParaRPr b="1" sz="1800">
              <a:solidFill>
                <a:srgbClr val="BBD6EE"/>
              </a:solidFill>
              <a:latin typeface="Calibri"/>
              <a:ea typeface="Calibri"/>
              <a:cs typeface="Calibri"/>
              <a:sym typeface="Calibri"/>
            </a:endParaRPr>
          </a:p>
        </p:txBody>
      </p:sp>
      <p:sp>
        <p:nvSpPr>
          <p:cNvPr id="574" name="Google Shape;574;p18"/>
          <p:cNvSpPr txBox="1"/>
          <p:nvPr/>
        </p:nvSpPr>
        <p:spPr>
          <a:xfrm>
            <a:off x="9275560" y="1479496"/>
            <a:ext cx="270576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BBD6EE"/>
                </a:solidFill>
                <a:latin typeface="Calibri"/>
                <a:ea typeface="Calibri"/>
                <a:cs typeface="Calibri"/>
                <a:sym typeface="Calibri"/>
              </a:rPr>
              <a:t>Development of sustainability plan for the continued operation</a:t>
            </a:r>
            <a:endParaRPr b="1" sz="1800">
              <a:solidFill>
                <a:srgbClr val="BBD6EE"/>
              </a:solidFill>
              <a:latin typeface="Calibri"/>
              <a:ea typeface="Calibri"/>
              <a:cs typeface="Calibri"/>
              <a:sym typeface="Calibri"/>
            </a:endParaRPr>
          </a:p>
        </p:txBody>
      </p:sp>
      <p:pic>
        <p:nvPicPr>
          <p:cNvPr id="575" name="Google Shape;575;p18"/>
          <p:cNvPicPr preferRelativeResize="0"/>
          <p:nvPr/>
        </p:nvPicPr>
        <p:blipFill rotWithShape="1">
          <a:blip r:embed="rId6">
            <a:alphaModFix/>
          </a:blip>
          <a:srcRect b="0" l="0" r="0" t="0"/>
          <a:stretch/>
        </p:blipFill>
        <p:spPr>
          <a:xfrm>
            <a:off x="151226" y="3033291"/>
            <a:ext cx="852550" cy="791417"/>
          </a:xfrm>
          <a:prstGeom prst="rect">
            <a:avLst/>
          </a:prstGeom>
          <a:noFill/>
          <a:ln>
            <a:noFill/>
          </a:ln>
        </p:spPr>
      </p:pic>
      <p:pic>
        <p:nvPicPr>
          <p:cNvPr id="576" name="Google Shape;576;p18"/>
          <p:cNvPicPr preferRelativeResize="0"/>
          <p:nvPr/>
        </p:nvPicPr>
        <p:blipFill rotWithShape="1">
          <a:blip r:embed="rId7">
            <a:alphaModFix/>
          </a:blip>
          <a:srcRect b="0" l="0" r="0" t="0"/>
          <a:stretch/>
        </p:blipFill>
        <p:spPr>
          <a:xfrm>
            <a:off x="1356390" y="2808459"/>
            <a:ext cx="489237" cy="489237"/>
          </a:xfrm>
          <a:prstGeom prst="rect">
            <a:avLst/>
          </a:prstGeom>
          <a:noFill/>
          <a:ln>
            <a:noFill/>
          </a:ln>
        </p:spPr>
      </p:pic>
      <p:pic>
        <p:nvPicPr>
          <p:cNvPr id="577" name="Google Shape;577;p18"/>
          <p:cNvPicPr preferRelativeResize="0"/>
          <p:nvPr/>
        </p:nvPicPr>
        <p:blipFill rotWithShape="1">
          <a:blip r:embed="rId7">
            <a:alphaModFix/>
          </a:blip>
          <a:srcRect b="0" l="0" r="0" t="0"/>
          <a:stretch/>
        </p:blipFill>
        <p:spPr>
          <a:xfrm>
            <a:off x="5100300" y="2808459"/>
            <a:ext cx="489237" cy="489237"/>
          </a:xfrm>
          <a:prstGeom prst="rect">
            <a:avLst/>
          </a:prstGeom>
          <a:noFill/>
          <a:ln>
            <a:noFill/>
          </a:ln>
        </p:spPr>
      </p:pic>
      <p:pic>
        <p:nvPicPr>
          <p:cNvPr id="578" name="Google Shape;578;p18"/>
          <p:cNvPicPr preferRelativeResize="0"/>
          <p:nvPr/>
        </p:nvPicPr>
        <p:blipFill rotWithShape="1">
          <a:blip r:embed="rId7">
            <a:alphaModFix/>
          </a:blip>
          <a:srcRect b="0" l="0" r="0" t="0"/>
          <a:stretch/>
        </p:blipFill>
        <p:spPr>
          <a:xfrm>
            <a:off x="8881588" y="2808459"/>
            <a:ext cx="489237" cy="489237"/>
          </a:xfrm>
          <a:prstGeom prst="rect">
            <a:avLst/>
          </a:prstGeom>
          <a:noFill/>
          <a:ln>
            <a:noFill/>
          </a:ln>
        </p:spPr>
      </p:pic>
      <p:sp>
        <p:nvSpPr>
          <p:cNvPr id="579" name="Google Shape;579;p18"/>
          <p:cNvSpPr txBox="1"/>
          <p:nvPr/>
        </p:nvSpPr>
        <p:spPr>
          <a:xfrm>
            <a:off x="1783116" y="2971908"/>
            <a:ext cx="13617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BBD6EE"/>
                </a:solidFill>
                <a:latin typeface="Calibri"/>
                <a:ea typeface="Calibri"/>
                <a:cs typeface="Calibri"/>
                <a:sym typeface="Calibri"/>
              </a:rPr>
              <a:t>Start</a:t>
            </a:r>
            <a:endParaRPr b="1" sz="1800">
              <a:solidFill>
                <a:srgbClr val="BBD6EE"/>
              </a:solidFill>
              <a:latin typeface="Calibri"/>
              <a:ea typeface="Calibri"/>
              <a:cs typeface="Calibri"/>
              <a:sym typeface="Calibri"/>
            </a:endParaRPr>
          </a:p>
        </p:txBody>
      </p:sp>
      <p:sp>
        <p:nvSpPr>
          <p:cNvPr id="580" name="Google Shape;580;p18"/>
          <p:cNvSpPr txBox="1"/>
          <p:nvPr/>
        </p:nvSpPr>
        <p:spPr>
          <a:xfrm>
            <a:off x="5470734" y="2971908"/>
            <a:ext cx="13617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BBD6EE"/>
                </a:solidFill>
                <a:latin typeface="Calibri"/>
                <a:ea typeface="Calibri"/>
                <a:cs typeface="Calibri"/>
                <a:sym typeface="Calibri"/>
              </a:rPr>
              <a:t>Mid-Term</a:t>
            </a:r>
            <a:endParaRPr b="1" sz="1800">
              <a:solidFill>
                <a:srgbClr val="BBD6EE"/>
              </a:solidFill>
              <a:latin typeface="Calibri"/>
              <a:ea typeface="Calibri"/>
              <a:cs typeface="Calibri"/>
              <a:sym typeface="Calibri"/>
            </a:endParaRPr>
          </a:p>
        </p:txBody>
      </p:sp>
      <p:sp>
        <p:nvSpPr>
          <p:cNvPr id="581" name="Google Shape;581;p18"/>
          <p:cNvSpPr txBox="1"/>
          <p:nvPr/>
        </p:nvSpPr>
        <p:spPr>
          <a:xfrm>
            <a:off x="9377839" y="2965870"/>
            <a:ext cx="128702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BBD6EE"/>
                </a:solidFill>
                <a:latin typeface="Calibri"/>
                <a:ea typeface="Calibri"/>
                <a:cs typeface="Calibri"/>
                <a:sym typeface="Calibri"/>
              </a:rPr>
              <a:t>End</a:t>
            </a:r>
            <a:endParaRPr b="1" sz="1800">
              <a:solidFill>
                <a:srgbClr val="BBD6EE"/>
              </a:solidFill>
              <a:latin typeface="Calibri"/>
              <a:ea typeface="Calibri"/>
              <a:cs typeface="Calibri"/>
              <a:sym typeface="Calibri"/>
            </a:endParaRPr>
          </a:p>
        </p:txBody>
      </p:sp>
      <p:cxnSp>
        <p:nvCxnSpPr>
          <p:cNvPr id="582" name="Google Shape;582;p18"/>
          <p:cNvCxnSpPr/>
          <p:nvPr/>
        </p:nvCxnSpPr>
        <p:spPr>
          <a:xfrm>
            <a:off x="1482563" y="3270998"/>
            <a:ext cx="7722154" cy="28738"/>
          </a:xfrm>
          <a:prstGeom prst="straightConnector1">
            <a:avLst/>
          </a:prstGeom>
          <a:noFill/>
          <a:ln cap="flat" cmpd="sng" w="28575">
            <a:solidFill>
              <a:srgbClr val="BBD6EE"/>
            </a:solidFill>
            <a:prstDash val="dash"/>
            <a:round/>
            <a:headEnd len="sm" w="sm" type="none"/>
            <a:tailEnd len="sm" w="sm" type="none"/>
          </a:ln>
        </p:spPr>
      </p:cxnSp>
      <p:sp>
        <p:nvSpPr>
          <p:cNvPr id="583" name="Google Shape;583;p18"/>
          <p:cNvSpPr txBox="1"/>
          <p:nvPr/>
        </p:nvSpPr>
        <p:spPr>
          <a:xfrm>
            <a:off x="3479511" y="3263818"/>
            <a:ext cx="369617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BBD6EE"/>
                </a:solidFill>
                <a:latin typeface="Calibri"/>
                <a:ea typeface="Calibri"/>
                <a:cs typeface="Calibri"/>
                <a:sym typeface="Calibri"/>
              </a:rPr>
              <a:t>Mid-Term online survey on users’ satisfaction</a:t>
            </a:r>
            <a:endParaRPr b="1" sz="1800">
              <a:solidFill>
                <a:srgbClr val="BBD6EE"/>
              </a:solidFill>
              <a:latin typeface="Calibri"/>
              <a:ea typeface="Calibri"/>
              <a:cs typeface="Calibri"/>
              <a:sym typeface="Calibri"/>
            </a:endParaRPr>
          </a:p>
        </p:txBody>
      </p:sp>
      <p:sp>
        <p:nvSpPr>
          <p:cNvPr id="584" name="Google Shape;584;p18"/>
          <p:cNvSpPr txBox="1"/>
          <p:nvPr/>
        </p:nvSpPr>
        <p:spPr>
          <a:xfrm>
            <a:off x="7338795" y="3263817"/>
            <a:ext cx="369617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BBD6EE"/>
                </a:solidFill>
                <a:latin typeface="Calibri"/>
                <a:ea typeface="Calibri"/>
                <a:cs typeface="Calibri"/>
                <a:sym typeface="Calibri"/>
              </a:rPr>
              <a:t>Final online survey on users’ satisfaction</a:t>
            </a:r>
            <a:endParaRPr b="1" sz="1800">
              <a:solidFill>
                <a:srgbClr val="BBD6EE"/>
              </a:solidFill>
              <a:latin typeface="Calibri"/>
              <a:ea typeface="Calibri"/>
              <a:cs typeface="Calibri"/>
              <a:sym typeface="Calibri"/>
            </a:endParaRPr>
          </a:p>
        </p:txBody>
      </p:sp>
      <p:sp>
        <p:nvSpPr>
          <p:cNvPr id="585" name="Google Shape;585;p18"/>
          <p:cNvSpPr txBox="1"/>
          <p:nvPr/>
        </p:nvSpPr>
        <p:spPr>
          <a:xfrm>
            <a:off x="10702326" y="2798747"/>
            <a:ext cx="140134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400">
                <a:solidFill>
                  <a:srgbClr val="BBD6EE"/>
                </a:solidFill>
                <a:latin typeface="Arial"/>
                <a:ea typeface="Arial"/>
                <a:cs typeface="Arial"/>
                <a:sym typeface="Arial"/>
              </a:rPr>
              <a:t>85%</a:t>
            </a:r>
            <a:endParaRPr/>
          </a:p>
        </p:txBody>
      </p:sp>
      <p:pic>
        <p:nvPicPr>
          <p:cNvPr id="586" name="Google Shape;586;p18"/>
          <p:cNvPicPr preferRelativeResize="0"/>
          <p:nvPr/>
        </p:nvPicPr>
        <p:blipFill rotWithShape="1">
          <a:blip r:embed="rId8">
            <a:alphaModFix/>
          </a:blip>
          <a:srcRect b="0" l="0" r="0" t="0"/>
          <a:stretch/>
        </p:blipFill>
        <p:spPr>
          <a:xfrm>
            <a:off x="6294071" y="5692958"/>
            <a:ext cx="1044724" cy="1044724"/>
          </a:xfrm>
          <a:prstGeom prst="rect">
            <a:avLst/>
          </a:prstGeom>
          <a:noFill/>
          <a:ln>
            <a:noFill/>
          </a:ln>
        </p:spPr>
      </p:pic>
      <p:sp>
        <p:nvSpPr>
          <p:cNvPr id="587" name="Google Shape;587;p18"/>
          <p:cNvSpPr/>
          <p:nvPr/>
        </p:nvSpPr>
        <p:spPr>
          <a:xfrm>
            <a:off x="0" y="5583724"/>
            <a:ext cx="6096000" cy="1260000"/>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8" name="Google Shape;588;p18"/>
          <p:cNvSpPr txBox="1"/>
          <p:nvPr/>
        </p:nvSpPr>
        <p:spPr>
          <a:xfrm>
            <a:off x="7449160" y="5662175"/>
            <a:ext cx="453216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BBD6EE"/>
                </a:solidFill>
                <a:latin typeface="Calibri"/>
                <a:ea typeface="Calibri"/>
                <a:cs typeface="Calibri"/>
                <a:sym typeface="Calibri"/>
              </a:rPr>
              <a:t>Monitoring, Evaluation, and Reporting</a:t>
            </a:r>
            <a:endParaRPr b="1" sz="1800">
              <a:solidFill>
                <a:srgbClr val="BBD6EE"/>
              </a:solidFill>
              <a:latin typeface="Calibri"/>
              <a:ea typeface="Calibri"/>
              <a:cs typeface="Calibri"/>
              <a:sym typeface="Calibri"/>
            </a:endParaRPr>
          </a:p>
          <a:p>
            <a:pPr indent="0" lvl="0" marL="0" marR="0" rtl="0" algn="l">
              <a:spcBef>
                <a:spcPts val="0"/>
              </a:spcBef>
              <a:spcAft>
                <a:spcPts val="0"/>
              </a:spcAft>
              <a:buNone/>
            </a:pPr>
            <a:r>
              <a:rPr lang="en-US" sz="1800">
                <a:solidFill>
                  <a:srgbClr val="BBD6EE"/>
                </a:solidFill>
                <a:latin typeface="Calibri"/>
                <a:ea typeface="Calibri"/>
                <a:cs typeface="Calibri"/>
                <a:sym typeface="Calibri"/>
              </a:rPr>
              <a:t>Quarterly reports on implemented activities with statistic and visual graphics</a:t>
            </a:r>
            <a:endParaRPr sz="1800">
              <a:solidFill>
                <a:srgbClr val="BBD6EE"/>
              </a:solidFill>
              <a:latin typeface="Calibri"/>
              <a:ea typeface="Calibri"/>
              <a:cs typeface="Calibri"/>
              <a:sym typeface="Calibri"/>
            </a:endParaRPr>
          </a:p>
        </p:txBody>
      </p:sp>
      <p:pic>
        <p:nvPicPr>
          <p:cNvPr id="589" name="Google Shape;589;p18"/>
          <p:cNvPicPr preferRelativeResize="0"/>
          <p:nvPr/>
        </p:nvPicPr>
        <p:blipFill rotWithShape="1">
          <a:blip r:embed="rId9">
            <a:alphaModFix/>
          </a:blip>
          <a:srcRect b="0" l="0" r="0" t="0"/>
          <a:stretch/>
        </p:blipFill>
        <p:spPr>
          <a:xfrm>
            <a:off x="204123" y="5780776"/>
            <a:ext cx="865896" cy="865896"/>
          </a:xfrm>
          <a:prstGeom prst="rect">
            <a:avLst/>
          </a:prstGeom>
          <a:noFill/>
          <a:ln>
            <a:noFill/>
          </a:ln>
        </p:spPr>
      </p:pic>
      <p:sp>
        <p:nvSpPr>
          <p:cNvPr id="590" name="Google Shape;590;p18"/>
          <p:cNvSpPr txBox="1"/>
          <p:nvPr/>
        </p:nvSpPr>
        <p:spPr>
          <a:xfrm>
            <a:off x="1356390" y="5692958"/>
            <a:ext cx="453216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BBD6EE"/>
                </a:solidFill>
                <a:latin typeface="Calibri"/>
                <a:ea typeface="Calibri"/>
                <a:cs typeface="Calibri"/>
                <a:sym typeface="Calibri"/>
              </a:rPr>
              <a:t>Overall Coordination</a:t>
            </a:r>
            <a:endParaRPr b="1" sz="1800">
              <a:solidFill>
                <a:srgbClr val="BBD6EE"/>
              </a:solidFill>
              <a:latin typeface="Calibri"/>
              <a:ea typeface="Calibri"/>
              <a:cs typeface="Calibri"/>
              <a:sym typeface="Calibri"/>
            </a:endParaRPr>
          </a:p>
          <a:p>
            <a:pPr indent="0" lvl="0" marL="0" marR="0" rtl="0" algn="l">
              <a:spcBef>
                <a:spcPts val="0"/>
              </a:spcBef>
              <a:spcAft>
                <a:spcPts val="0"/>
              </a:spcAft>
              <a:buNone/>
            </a:pPr>
            <a:r>
              <a:rPr lang="en-US" sz="1800">
                <a:solidFill>
                  <a:srgbClr val="BBD6EE"/>
                </a:solidFill>
                <a:latin typeface="Calibri"/>
                <a:ea typeface="Calibri"/>
                <a:cs typeface="Calibri"/>
                <a:sym typeface="Calibri"/>
              </a:rPr>
              <a:t>Coordination of regional component under the RESILAND CA+ Programme</a:t>
            </a:r>
            <a:endParaRPr sz="1800">
              <a:solidFill>
                <a:srgbClr val="BBD6EE"/>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19"/>
          <p:cNvSpPr/>
          <p:nvPr/>
        </p:nvSpPr>
        <p:spPr>
          <a:xfrm>
            <a:off x="0" y="1274276"/>
            <a:ext cx="12192000" cy="5572839"/>
          </a:xfrm>
          <a:prstGeom prst="rect">
            <a:avLst/>
          </a:prstGeom>
          <a:solidFill>
            <a:srgbClr val="BF9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6" name="Google Shape;596;p19"/>
          <p:cNvSpPr/>
          <p:nvPr/>
        </p:nvSpPr>
        <p:spPr>
          <a:xfrm>
            <a:off x="0" y="0"/>
            <a:ext cx="12192000" cy="1274276"/>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7" name="Google Shape;597;p19"/>
          <p:cNvSpPr txBox="1"/>
          <p:nvPr/>
        </p:nvSpPr>
        <p:spPr>
          <a:xfrm>
            <a:off x="283026" y="124724"/>
            <a:ext cx="11549745"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7F6000"/>
                </a:solidFill>
                <a:latin typeface="Calibri"/>
                <a:ea typeface="Calibri"/>
                <a:cs typeface="Calibri"/>
                <a:sym typeface="Calibri"/>
              </a:rPr>
              <a:t>KYRGYZ REPUBLIC RESILIENT LANDSCAPES RESTORATION PROJECT</a:t>
            </a:r>
            <a:endParaRPr/>
          </a:p>
          <a:p>
            <a:pPr indent="0" lvl="0" marL="0" marR="0" rtl="0" algn="ctr">
              <a:spcBef>
                <a:spcPts val="0"/>
              </a:spcBef>
              <a:spcAft>
                <a:spcPts val="0"/>
              </a:spcAft>
              <a:buNone/>
            </a:pPr>
            <a:r>
              <a:rPr b="1" lang="en-US" sz="3200">
                <a:solidFill>
                  <a:srgbClr val="7F6000"/>
                </a:solidFill>
                <a:latin typeface="Calibri"/>
                <a:ea typeface="Calibri"/>
                <a:cs typeface="Calibri"/>
                <a:sym typeface="Calibri"/>
              </a:rPr>
              <a:t>Sub-component 1.3. Strengthen Regional Collaboration (Set 1)</a:t>
            </a:r>
            <a:endParaRPr b="1" sz="3200">
              <a:solidFill>
                <a:srgbClr val="7F6000"/>
              </a:solidFill>
              <a:latin typeface="Calibri"/>
              <a:ea typeface="Calibri"/>
              <a:cs typeface="Calibri"/>
              <a:sym typeface="Calibri"/>
            </a:endParaRPr>
          </a:p>
        </p:txBody>
      </p:sp>
      <p:sp>
        <p:nvSpPr>
          <p:cNvPr id="598" name="Google Shape;598;p19"/>
          <p:cNvSpPr/>
          <p:nvPr/>
        </p:nvSpPr>
        <p:spPr>
          <a:xfrm>
            <a:off x="0" y="2850303"/>
            <a:ext cx="3792135" cy="790696"/>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9" name="Google Shape;599;p19"/>
          <p:cNvSpPr txBox="1"/>
          <p:nvPr/>
        </p:nvSpPr>
        <p:spPr>
          <a:xfrm>
            <a:off x="1580610" y="2912257"/>
            <a:ext cx="2215434"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FF2CC"/>
                </a:solidFill>
                <a:latin typeface="Calibri"/>
                <a:ea typeface="Calibri"/>
                <a:cs typeface="Calibri"/>
                <a:sym typeface="Calibri"/>
              </a:rPr>
              <a:t>SUBCONTRACT AGENCY:</a:t>
            </a:r>
            <a:endParaRPr/>
          </a:p>
        </p:txBody>
      </p:sp>
      <p:sp>
        <p:nvSpPr>
          <p:cNvPr id="600" name="Google Shape;600;p19"/>
          <p:cNvSpPr/>
          <p:nvPr/>
        </p:nvSpPr>
        <p:spPr>
          <a:xfrm>
            <a:off x="4147457" y="2850303"/>
            <a:ext cx="8044543" cy="790696"/>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1" name="Google Shape;601;p19"/>
          <p:cNvSpPr txBox="1"/>
          <p:nvPr/>
        </p:nvSpPr>
        <p:spPr>
          <a:xfrm>
            <a:off x="4377292" y="3075330"/>
            <a:ext cx="73466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2CC"/>
                </a:solidFill>
                <a:latin typeface="Calibri"/>
                <a:ea typeface="Calibri"/>
                <a:cs typeface="Calibri"/>
                <a:sym typeface="Calibri"/>
              </a:rPr>
              <a:t>The Regional Environmental Centre for Central Asia</a:t>
            </a:r>
            <a:endParaRPr b="1" sz="1800">
              <a:solidFill>
                <a:srgbClr val="FFF2CC"/>
              </a:solidFill>
              <a:latin typeface="Calibri"/>
              <a:ea typeface="Calibri"/>
              <a:cs typeface="Calibri"/>
              <a:sym typeface="Calibri"/>
            </a:endParaRPr>
          </a:p>
        </p:txBody>
      </p:sp>
      <p:sp>
        <p:nvSpPr>
          <p:cNvPr id="602" name="Google Shape;602;p19"/>
          <p:cNvSpPr/>
          <p:nvPr/>
        </p:nvSpPr>
        <p:spPr>
          <a:xfrm>
            <a:off x="0" y="3697948"/>
            <a:ext cx="3792135" cy="786755"/>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3" name="Google Shape;603;p19"/>
          <p:cNvSpPr txBox="1"/>
          <p:nvPr/>
        </p:nvSpPr>
        <p:spPr>
          <a:xfrm>
            <a:off x="1580610" y="3753133"/>
            <a:ext cx="220761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FF2CC"/>
                </a:solidFill>
                <a:latin typeface="Calibri"/>
                <a:ea typeface="Calibri"/>
                <a:cs typeface="Calibri"/>
                <a:sym typeface="Calibri"/>
              </a:rPr>
              <a:t>IMPLEMENTING PERIOD:</a:t>
            </a:r>
            <a:endParaRPr/>
          </a:p>
        </p:txBody>
      </p:sp>
      <p:sp>
        <p:nvSpPr>
          <p:cNvPr id="604" name="Google Shape;604;p19"/>
          <p:cNvSpPr/>
          <p:nvPr/>
        </p:nvSpPr>
        <p:spPr>
          <a:xfrm>
            <a:off x="-3908" y="4529276"/>
            <a:ext cx="3792135" cy="1006333"/>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5" name="Google Shape;605;p19"/>
          <p:cNvSpPr txBox="1"/>
          <p:nvPr/>
        </p:nvSpPr>
        <p:spPr>
          <a:xfrm>
            <a:off x="1576701" y="4837340"/>
            <a:ext cx="221934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FF2CC"/>
                </a:solidFill>
                <a:latin typeface="Calibri"/>
                <a:ea typeface="Calibri"/>
                <a:cs typeface="Calibri"/>
                <a:sym typeface="Calibri"/>
              </a:rPr>
              <a:t>BUDGET:</a:t>
            </a:r>
            <a:endParaRPr/>
          </a:p>
        </p:txBody>
      </p:sp>
      <p:sp>
        <p:nvSpPr>
          <p:cNvPr id="606" name="Google Shape;606;p19"/>
          <p:cNvSpPr/>
          <p:nvPr/>
        </p:nvSpPr>
        <p:spPr>
          <a:xfrm>
            <a:off x="0" y="5587115"/>
            <a:ext cx="3792135" cy="1260000"/>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7" name="Google Shape;607;p19"/>
          <p:cNvSpPr txBox="1"/>
          <p:nvPr/>
        </p:nvSpPr>
        <p:spPr>
          <a:xfrm>
            <a:off x="1580610" y="5965968"/>
            <a:ext cx="2215434" cy="4150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FF2CC"/>
                </a:solidFill>
                <a:latin typeface="Calibri"/>
                <a:ea typeface="Calibri"/>
                <a:cs typeface="Calibri"/>
                <a:sym typeface="Calibri"/>
              </a:rPr>
              <a:t>OBJECTIVE:</a:t>
            </a:r>
            <a:endParaRPr/>
          </a:p>
        </p:txBody>
      </p:sp>
      <p:pic>
        <p:nvPicPr>
          <p:cNvPr id="608" name="Google Shape;608;p19"/>
          <p:cNvPicPr preferRelativeResize="0"/>
          <p:nvPr/>
        </p:nvPicPr>
        <p:blipFill rotWithShape="1">
          <a:blip r:embed="rId3">
            <a:alphaModFix/>
          </a:blip>
          <a:srcRect b="0" l="0" r="0" t="0"/>
          <a:stretch/>
        </p:blipFill>
        <p:spPr>
          <a:xfrm>
            <a:off x="283026" y="4618079"/>
            <a:ext cx="772920" cy="772920"/>
          </a:xfrm>
          <a:prstGeom prst="rect">
            <a:avLst/>
          </a:prstGeom>
          <a:noFill/>
          <a:ln>
            <a:noFill/>
          </a:ln>
        </p:spPr>
      </p:pic>
      <p:pic>
        <p:nvPicPr>
          <p:cNvPr id="609" name="Google Shape;609;p19"/>
          <p:cNvPicPr preferRelativeResize="0"/>
          <p:nvPr/>
        </p:nvPicPr>
        <p:blipFill rotWithShape="1">
          <a:blip r:embed="rId4">
            <a:alphaModFix/>
          </a:blip>
          <a:srcRect b="0" l="0" r="0" t="0"/>
          <a:stretch/>
        </p:blipFill>
        <p:spPr>
          <a:xfrm>
            <a:off x="283026" y="5786265"/>
            <a:ext cx="772920" cy="772920"/>
          </a:xfrm>
          <a:prstGeom prst="rect">
            <a:avLst/>
          </a:prstGeom>
          <a:noFill/>
          <a:ln>
            <a:noFill/>
          </a:ln>
        </p:spPr>
      </p:pic>
      <p:pic>
        <p:nvPicPr>
          <p:cNvPr id="610" name="Google Shape;610;p19"/>
          <p:cNvPicPr preferRelativeResize="0"/>
          <p:nvPr/>
        </p:nvPicPr>
        <p:blipFill rotWithShape="1">
          <a:blip r:embed="rId5">
            <a:alphaModFix/>
          </a:blip>
          <a:srcRect b="0" l="0" r="0" t="0"/>
          <a:stretch/>
        </p:blipFill>
        <p:spPr>
          <a:xfrm>
            <a:off x="359230" y="3745828"/>
            <a:ext cx="696716" cy="696716"/>
          </a:xfrm>
          <a:prstGeom prst="rect">
            <a:avLst/>
          </a:prstGeom>
          <a:noFill/>
          <a:ln>
            <a:noFill/>
          </a:ln>
        </p:spPr>
      </p:pic>
      <p:sp>
        <p:nvSpPr>
          <p:cNvPr id="611" name="Google Shape;611;p19"/>
          <p:cNvSpPr/>
          <p:nvPr/>
        </p:nvSpPr>
        <p:spPr>
          <a:xfrm>
            <a:off x="4147457" y="3697948"/>
            <a:ext cx="8044543" cy="786755"/>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2" name="Google Shape;612;p19"/>
          <p:cNvSpPr txBox="1"/>
          <p:nvPr/>
        </p:nvSpPr>
        <p:spPr>
          <a:xfrm>
            <a:off x="4377293" y="3894200"/>
            <a:ext cx="74554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2CC"/>
                </a:solidFill>
                <a:latin typeface="Calibri"/>
                <a:ea typeface="Calibri"/>
                <a:cs typeface="Calibri"/>
                <a:sym typeface="Calibri"/>
              </a:rPr>
              <a:t>2025 - 2028</a:t>
            </a:r>
            <a:endParaRPr b="1" sz="1800">
              <a:solidFill>
                <a:srgbClr val="FFF2CC"/>
              </a:solidFill>
              <a:latin typeface="Calibri"/>
              <a:ea typeface="Calibri"/>
              <a:cs typeface="Calibri"/>
              <a:sym typeface="Calibri"/>
            </a:endParaRPr>
          </a:p>
        </p:txBody>
      </p:sp>
      <p:sp>
        <p:nvSpPr>
          <p:cNvPr id="613" name="Google Shape;613;p19"/>
          <p:cNvSpPr/>
          <p:nvPr/>
        </p:nvSpPr>
        <p:spPr>
          <a:xfrm>
            <a:off x="4147457" y="4529276"/>
            <a:ext cx="8044543" cy="1006333"/>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4" name="Google Shape;614;p19"/>
          <p:cNvSpPr/>
          <p:nvPr/>
        </p:nvSpPr>
        <p:spPr>
          <a:xfrm>
            <a:off x="4147457" y="5583724"/>
            <a:ext cx="8044543" cy="1260000"/>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5" name="Google Shape;615;p19"/>
          <p:cNvSpPr txBox="1"/>
          <p:nvPr/>
        </p:nvSpPr>
        <p:spPr>
          <a:xfrm>
            <a:off x="4377291" y="5603410"/>
            <a:ext cx="762965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2CC"/>
                </a:solidFill>
                <a:latin typeface="Calibri"/>
                <a:ea typeface="Calibri"/>
                <a:cs typeface="Calibri"/>
                <a:sym typeface="Calibri"/>
              </a:rPr>
              <a:t>Promote Kyrgyz Republic’s collaboration with Central Asia countries on transboundary cooperation and landscape restoration, given the critical need to address emerging threats at the regional level, including impacts of climate change.</a:t>
            </a:r>
            <a:endParaRPr b="1" sz="1800">
              <a:solidFill>
                <a:srgbClr val="FFF2CC"/>
              </a:solidFill>
              <a:latin typeface="Calibri"/>
              <a:ea typeface="Calibri"/>
              <a:cs typeface="Calibri"/>
              <a:sym typeface="Calibri"/>
            </a:endParaRPr>
          </a:p>
        </p:txBody>
      </p:sp>
      <p:sp>
        <p:nvSpPr>
          <p:cNvPr id="616" name="Google Shape;616;p19"/>
          <p:cNvSpPr/>
          <p:nvPr/>
        </p:nvSpPr>
        <p:spPr>
          <a:xfrm>
            <a:off x="4412560" y="4820712"/>
            <a:ext cx="2144486" cy="408891"/>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17" name="Google Shape;617;p19"/>
          <p:cNvPicPr preferRelativeResize="0"/>
          <p:nvPr/>
        </p:nvPicPr>
        <p:blipFill rotWithShape="1">
          <a:blip r:embed="rId6">
            <a:alphaModFix/>
          </a:blip>
          <a:srcRect b="0" l="0" r="0" t="0"/>
          <a:stretch/>
        </p:blipFill>
        <p:spPr>
          <a:xfrm>
            <a:off x="4511767" y="4898799"/>
            <a:ext cx="1884831" cy="252715"/>
          </a:xfrm>
          <a:prstGeom prst="rect">
            <a:avLst/>
          </a:prstGeom>
          <a:noFill/>
          <a:ln>
            <a:noFill/>
          </a:ln>
        </p:spPr>
      </p:pic>
      <p:sp>
        <p:nvSpPr>
          <p:cNvPr id="618" name="Google Shape;618;p19"/>
          <p:cNvSpPr txBox="1"/>
          <p:nvPr/>
        </p:nvSpPr>
        <p:spPr>
          <a:xfrm>
            <a:off x="6599164" y="4826578"/>
            <a:ext cx="55598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2CC"/>
                </a:solidFill>
                <a:latin typeface="Calibri"/>
                <a:ea typeface="Calibri"/>
                <a:cs typeface="Calibri"/>
                <a:sym typeface="Calibri"/>
              </a:rPr>
              <a:t>US $ 1,0 mln from PROGREEN</a:t>
            </a:r>
            <a:endParaRPr b="1" sz="1800">
              <a:solidFill>
                <a:srgbClr val="FFF2CC"/>
              </a:solidFill>
              <a:latin typeface="Calibri"/>
              <a:ea typeface="Calibri"/>
              <a:cs typeface="Calibri"/>
              <a:sym typeface="Calibri"/>
            </a:endParaRPr>
          </a:p>
        </p:txBody>
      </p:sp>
      <p:pic>
        <p:nvPicPr>
          <p:cNvPr id="619" name="Google Shape;619;p19"/>
          <p:cNvPicPr preferRelativeResize="0"/>
          <p:nvPr/>
        </p:nvPicPr>
        <p:blipFill rotWithShape="1">
          <a:blip r:embed="rId7">
            <a:alphaModFix/>
          </a:blip>
          <a:srcRect b="0" l="0" r="0" t="0"/>
          <a:stretch/>
        </p:blipFill>
        <p:spPr>
          <a:xfrm>
            <a:off x="4160282" y="1362591"/>
            <a:ext cx="1109668" cy="573148"/>
          </a:xfrm>
          <a:prstGeom prst="rect">
            <a:avLst/>
          </a:prstGeom>
          <a:noFill/>
          <a:ln>
            <a:noFill/>
          </a:ln>
        </p:spPr>
      </p:pic>
      <p:pic>
        <p:nvPicPr>
          <p:cNvPr id="620" name="Google Shape;620;p19"/>
          <p:cNvPicPr preferRelativeResize="0"/>
          <p:nvPr/>
        </p:nvPicPr>
        <p:blipFill rotWithShape="1">
          <a:blip r:embed="rId8">
            <a:alphaModFix/>
          </a:blip>
          <a:srcRect b="0" l="0" r="0" t="0"/>
          <a:stretch/>
        </p:blipFill>
        <p:spPr>
          <a:xfrm>
            <a:off x="10733041" y="1364084"/>
            <a:ext cx="641892" cy="573148"/>
          </a:xfrm>
          <a:prstGeom prst="rect">
            <a:avLst/>
          </a:prstGeom>
          <a:noFill/>
          <a:ln>
            <a:noFill/>
          </a:ln>
        </p:spPr>
      </p:pic>
      <p:pic>
        <p:nvPicPr>
          <p:cNvPr id="621" name="Google Shape;621;p19"/>
          <p:cNvPicPr preferRelativeResize="0"/>
          <p:nvPr/>
        </p:nvPicPr>
        <p:blipFill rotWithShape="1">
          <a:blip r:embed="rId9">
            <a:alphaModFix/>
          </a:blip>
          <a:srcRect b="11697" l="-4083" r="-2192" t="14400"/>
          <a:stretch/>
        </p:blipFill>
        <p:spPr>
          <a:xfrm>
            <a:off x="1721058" y="1502012"/>
            <a:ext cx="1711945" cy="450591"/>
          </a:xfrm>
          <a:prstGeom prst="rect">
            <a:avLst/>
          </a:prstGeom>
          <a:noFill/>
          <a:ln>
            <a:noFill/>
          </a:ln>
        </p:spPr>
      </p:pic>
      <p:pic>
        <p:nvPicPr>
          <p:cNvPr id="622" name="Google Shape;622;p19"/>
          <p:cNvPicPr preferRelativeResize="0"/>
          <p:nvPr/>
        </p:nvPicPr>
        <p:blipFill rotWithShape="1">
          <a:blip r:embed="rId10">
            <a:alphaModFix/>
          </a:blip>
          <a:srcRect b="22440" l="7141" r="7718" t="10386"/>
          <a:stretch/>
        </p:blipFill>
        <p:spPr>
          <a:xfrm>
            <a:off x="8818547" y="1478853"/>
            <a:ext cx="1324714" cy="455070"/>
          </a:xfrm>
          <a:prstGeom prst="rect">
            <a:avLst/>
          </a:prstGeom>
          <a:noFill/>
          <a:ln>
            <a:noFill/>
          </a:ln>
        </p:spPr>
      </p:pic>
      <p:pic>
        <p:nvPicPr>
          <p:cNvPr id="623" name="Google Shape;623;p19"/>
          <p:cNvPicPr preferRelativeResize="0"/>
          <p:nvPr/>
        </p:nvPicPr>
        <p:blipFill rotWithShape="1">
          <a:blip r:embed="rId6">
            <a:alphaModFix/>
          </a:blip>
          <a:srcRect b="0" l="0" r="0" t="0"/>
          <a:stretch/>
        </p:blipFill>
        <p:spPr>
          <a:xfrm>
            <a:off x="5949860" y="1584341"/>
            <a:ext cx="2133828" cy="286099"/>
          </a:xfrm>
          <a:prstGeom prst="rect">
            <a:avLst/>
          </a:prstGeom>
          <a:noFill/>
          <a:ln>
            <a:noFill/>
          </a:ln>
        </p:spPr>
      </p:pic>
      <p:pic>
        <p:nvPicPr>
          <p:cNvPr id="624" name="Google Shape;624;p19"/>
          <p:cNvPicPr preferRelativeResize="0"/>
          <p:nvPr/>
        </p:nvPicPr>
        <p:blipFill rotWithShape="1">
          <a:blip r:embed="rId11">
            <a:alphaModFix/>
          </a:blip>
          <a:srcRect b="0" l="0" r="0" t="0"/>
          <a:stretch/>
        </p:blipFill>
        <p:spPr>
          <a:xfrm>
            <a:off x="379948" y="2901518"/>
            <a:ext cx="677709" cy="677709"/>
          </a:xfrm>
          <a:prstGeom prst="rect">
            <a:avLst/>
          </a:prstGeom>
          <a:noFill/>
          <a:ln>
            <a:noFill/>
          </a:ln>
        </p:spPr>
      </p:pic>
      <p:sp>
        <p:nvSpPr>
          <p:cNvPr id="625" name="Google Shape;625;p19"/>
          <p:cNvSpPr/>
          <p:nvPr/>
        </p:nvSpPr>
        <p:spPr>
          <a:xfrm>
            <a:off x="0" y="2008399"/>
            <a:ext cx="3792135" cy="790696"/>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6" name="Google Shape;626;p19"/>
          <p:cNvSpPr txBox="1"/>
          <p:nvPr/>
        </p:nvSpPr>
        <p:spPr>
          <a:xfrm>
            <a:off x="1580610" y="2070353"/>
            <a:ext cx="2215434"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FF2CC"/>
                </a:solidFill>
                <a:latin typeface="Calibri"/>
                <a:ea typeface="Calibri"/>
                <a:cs typeface="Calibri"/>
                <a:sym typeface="Calibri"/>
              </a:rPr>
              <a:t>IMPLEMENTING AGENCY:</a:t>
            </a:r>
            <a:endParaRPr/>
          </a:p>
        </p:txBody>
      </p:sp>
      <p:pic>
        <p:nvPicPr>
          <p:cNvPr id="627" name="Google Shape;627;p19"/>
          <p:cNvPicPr preferRelativeResize="0"/>
          <p:nvPr/>
        </p:nvPicPr>
        <p:blipFill rotWithShape="1">
          <a:blip r:embed="rId12">
            <a:alphaModFix/>
          </a:blip>
          <a:srcRect b="0" l="0" r="0" t="0"/>
          <a:stretch/>
        </p:blipFill>
        <p:spPr>
          <a:xfrm>
            <a:off x="420606" y="2090219"/>
            <a:ext cx="635340" cy="635340"/>
          </a:xfrm>
          <a:prstGeom prst="rect">
            <a:avLst/>
          </a:prstGeom>
          <a:noFill/>
          <a:ln>
            <a:noFill/>
          </a:ln>
        </p:spPr>
      </p:pic>
      <p:sp>
        <p:nvSpPr>
          <p:cNvPr id="628" name="Google Shape;628;p19"/>
          <p:cNvSpPr/>
          <p:nvPr/>
        </p:nvSpPr>
        <p:spPr>
          <a:xfrm>
            <a:off x="4147457" y="2008399"/>
            <a:ext cx="8044543" cy="790696"/>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9" name="Google Shape;629;p19"/>
          <p:cNvSpPr txBox="1"/>
          <p:nvPr/>
        </p:nvSpPr>
        <p:spPr>
          <a:xfrm>
            <a:off x="4377292" y="2211652"/>
            <a:ext cx="734662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2CC"/>
                </a:solidFill>
                <a:latin typeface="Calibri"/>
                <a:ea typeface="Calibri"/>
                <a:cs typeface="Calibri"/>
                <a:sym typeface="Calibri"/>
              </a:rPr>
              <a:t>Ministry of Emergency Situations of Kyrgyz Republic</a:t>
            </a:r>
            <a:endParaRPr b="1" sz="1800">
              <a:solidFill>
                <a:srgbClr val="FFF2CC"/>
              </a:solidFill>
              <a:latin typeface="Calibri"/>
              <a:ea typeface="Calibri"/>
              <a:cs typeface="Calibri"/>
              <a:sym typeface="Calibri"/>
            </a:endParaRPr>
          </a:p>
        </p:txBody>
      </p:sp>
      <p:pic>
        <p:nvPicPr>
          <p:cNvPr id="630" name="Google Shape;630;p19"/>
          <p:cNvPicPr preferRelativeResize="0"/>
          <p:nvPr/>
        </p:nvPicPr>
        <p:blipFill rotWithShape="1">
          <a:blip r:embed="rId13">
            <a:alphaModFix/>
          </a:blip>
          <a:srcRect b="0" l="0" r="0" t="0"/>
          <a:stretch/>
        </p:blipFill>
        <p:spPr>
          <a:xfrm>
            <a:off x="705629" y="1331762"/>
            <a:ext cx="648000" cy="64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
          <p:cNvSpPr/>
          <p:nvPr/>
        </p:nvSpPr>
        <p:spPr>
          <a:xfrm>
            <a:off x="0" y="1274276"/>
            <a:ext cx="12192000" cy="5572839"/>
          </a:xfrm>
          <a:prstGeom prst="rect">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 name="Google Shape;109;p2"/>
          <p:cNvSpPr/>
          <p:nvPr/>
        </p:nvSpPr>
        <p:spPr>
          <a:xfrm>
            <a:off x="0" y="0"/>
            <a:ext cx="12192000" cy="1274276"/>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0" name="Google Shape;110;p2"/>
          <p:cNvSpPr txBox="1"/>
          <p:nvPr/>
        </p:nvSpPr>
        <p:spPr>
          <a:xfrm>
            <a:off x="283026" y="124724"/>
            <a:ext cx="11549745"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200" u="none" cap="none" strike="noStrike">
                <a:solidFill>
                  <a:srgbClr val="385623"/>
                </a:solidFill>
                <a:latin typeface="Calibri"/>
                <a:ea typeface="Calibri"/>
                <a:cs typeface="Calibri"/>
                <a:sym typeface="Calibri"/>
              </a:rPr>
              <a:t>TAJIKISTAN RESILIENT LANDSCAPES RESTORATION PROJECT</a:t>
            </a:r>
            <a:endParaRPr/>
          </a:p>
          <a:p>
            <a:pPr indent="0" lvl="0" marL="0" marR="0" rtl="0" algn="ctr">
              <a:spcBef>
                <a:spcPts val="0"/>
              </a:spcBef>
              <a:spcAft>
                <a:spcPts val="0"/>
              </a:spcAft>
              <a:buNone/>
            </a:pPr>
            <a:r>
              <a:rPr b="1" i="0" lang="en-US" sz="3200" u="none" cap="none" strike="noStrike">
                <a:solidFill>
                  <a:srgbClr val="385623"/>
                </a:solidFill>
                <a:latin typeface="Calibri"/>
                <a:ea typeface="Calibri"/>
                <a:cs typeface="Calibri"/>
                <a:sym typeface="Calibri"/>
              </a:rPr>
              <a:t>Sub-component 1.2. Strengthen Regional Collaboration</a:t>
            </a:r>
            <a:endParaRPr b="1" i="0" sz="3200" u="none" cap="none" strike="noStrike">
              <a:solidFill>
                <a:srgbClr val="385623"/>
              </a:solidFill>
              <a:latin typeface="Calibri"/>
              <a:ea typeface="Calibri"/>
              <a:cs typeface="Calibri"/>
              <a:sym typeface="Calibri"/>
            </a:endParaRPr>
          </a:p>
        </p:txBody>
      </p:sp>
      <p:sp>
        <p:nvSpPr>
          <p:cNvPr id="111" name="Google Shape;111;p2"/>
          <p:cNvSpPr/>
          <p:nvPr/>
        </p:nvSpPr>
        <p:spPr>
          <a:xfrm>
            <a:off x="0" y="2850303"/>
            <a:ext cx="3792135" cy="790696"/>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2" name="Google Shape;112;p2"/>
          <p:cNvSpPr txBox="1"/>
          <p:nvPr/>
        </p:nvSpPr>
        <p:spPr>
          <a:xfrm>
            <a:off x="1580610" y="2912257"/>
            <a:ext cx="2215434"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u="none" cap="none" strike="noStrike">
                <a:solidFill>
                  <a:srgbClr val="A8D08C"/>
                </a:solidFill>
                <a:latin typeface="Calibri"/>
                <a:ea typeface="Calibri"/>
                <a:cs typeface="Calibri"/>
                <a:sym typeface="Calibri"/>
              </a:rPr>
              <a:t>SUBCONTRACT AGENCY:</a:t>
            </a:r>
            <a:endParaRPr/>
          </a:p>
        </p:txBody>
      </p:sp>
      <p:sp>
        <p:nvSpPr>
          <p:cNvPr id="113" name="Google Shape;113;p2"/>
          <p:cNvSpPr/>
          <p:nvPr/>
        </p:nvSpPr>
        <p:spPr>
          <a:xfrm>
            <a:off x="4147457" y="2850303"/>
            <a:ext cx="8044543" cy="790696"/>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 name="Google Shape;114;p2"/>
          <p:cNvSpPr txBox="1"/>
          <p:nvPr/>
        </p:nvSpPr>
        <p:spPr>
          <a:xfrm>
            <a:off x="4377292" y="3075330"/>
            <a:ext cx="73466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A8D08C"/>
                </a:solidFill>
                <a:latin typeface="Calibri"/>
                <a:ea typeface="Calibri"/>
                <a:cs typeface="Calibri"/>
                <a:sym typeface="Calibri"/>
              </a:rPr>
              <a:t>The Regional Environmental Centre for Central Asia</a:t>
            </a:r>
            <a:endParaRPr b="1" sz="1800">
              <a:solidFill>
                <a:srgbClr val="A8D08C"/>
              </a:solidFill>
              <a:latin typeface="Calibri"/>
              <a:ea typeface="Calibri"/>
              <a:cs typeface="Calibri"/>
              <a:sym typeface="Calibri"/>
            </a:endParaRPr>
          </a:p>
        </p:txBody>
      </p:sp>
      <p:sp>
        <p:nvSpPr>
          <p:cNvPr id="115" name="Google Shape;115;p2"/>
          <p:cNvSpPr/>
          <p:nvPr/>
        </p:nvSpPr>
        <p:spPr>
          <a:xfrm>
            <a:off x="0" y="3697948"/>
            <a:ext cx="3792135" cy="786755"/>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 name="Google Shape;116;p2"/>
          <p:cNvSpPr txBox="1"/>
          <p:nvPr/>
        </p:nvSpPr>
        <p:spPr>
          <a:xfrm>
            <a:off x="1580610" y="3753133"/>
            <a:ext cx="220761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A8D08C"/>
                </a:solidFill>
                <a:latin typeface="Calibri"/>
                <a:ea typeface="Calibri"/>
                <a:cs typeface="Calibri"/>
                <a:sym typeface="Calibri"/>
              </a:rPr>
              <a:t>CONTRACT PERIOD:</a:t>
            </a:r>
            <a:endParaRPr/>
          </a:p>
        </p:txBody>
      </p:sp>
      <p:sp>
        <p:nvSpPr>
          <p:cNvPr id="117" name="Google Shape;117;p2"/>
          <p:cNvSpPr/>
          <p:nvPr/>
        </p:nvSpPr>
        <p:spPr>
          <a:xfrm>
            <a:off x="-3908" y="4529276"/>
            <a:ext cx="3792135" cy="1006333"/>
          </a:xfrm>
          <a:prstGeom prst="rect">
            <a:avLst/>
          </a:prstGeom>
          <a:solidFill>
            <a:srgbClr val="3857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 name="Google Shape;118;p2"/>
          <p:cNvSpPr txBox="1"/>
          <p:nvPr/>
        </p:nvSpPr>
        <p:spPr>
          <a:xfrm>
            <a:off x="1576701" y="4837340"/>
            <a:ext cx="221934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A8D08C"/>
                </a:solidFill>
                <a:latin typeface="Calibri"/>
                <a:ea typeface="Calibri"/>
                <a:cs typeface="Calibri"/>
                <a:sym typeface="Calibri"/>
              </a:rPr>
              <a:t>BUDGET:</a:t>
            </a:r>
            <a:endParaRPr/>
          </a:p>
        </p:txBody>
      </p:sp>
      <p:sp>
        <p:nvSpPr>
          <p:cNvPr id="119" name="Google Shape;119;p2"/>
          <p:cNvSpPr/>
          <p:nvPr/>
        </p:nvSpPr>
        <p:spPr>
          <a:xfrm>
            <a:off x="0" y="5587115"/>
            <a:ext cx="3792135" cy="1260000"/>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 name="Google Shape;120;p2"/>
          <p:cNvSpPr txBox="1"/>
          <p:nvPr/>
        </p:nvSpPr>
        <p:spPr>
          <a:xfrm>
            <a:off x="1580610" y="5965968"/>
            <a:ext cx="2215434" cy="4150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A8D08C"/>
                </a:solidFill>
                <a:latin typeface="Calibri"/>
                <a:ea typeface="Calibri"/>
                <a:cs typeface="Calibri"/>
                <a:sym typeface="Calibri"/>
              </a:rPr>
              <a:t>OBJECTIVE:</a:t>
            </a:r>
            <a:endParaRPr/>
          </a:p>
        </p:txBody>
      </p:sp>
      <p:pic>
        <p:nvPicPr>
          <p:cNvPr id="121" name="Google Shape;121;p2"/>
          <p:cNvPicPr preferRelativeResize="0"/>
          <p:nvPr/>
        </p:nvPicPr>
        <p:blipFill rotWithShape="1">
          <a:blip r:embed="rId3">
            <a:alphaModFix/>
          </a:blip>
          <a:srcRect b="0" l="0" r="0" t="0"/>
          <a:stretch/>
        </p:blipFill>
        <p:spPr>
          <a:xfrm>
            <a:off x="283026" y="4618079"/>
            <a:ext cx="772920" cy="772920"/>
          </a:xfrm>
          <a:prstGeom prst="rect">
            <a:avLst/>
          </a:prstGeom>
          <a:noFill/>
          <a:ln>
            <a:noFill/>
          </a:ln>
        </p:spPr>
      </p:pic>
      <p:pic>
        <p:nvPicPr>
          <p:cNvPr id="122" name="Google Shape;122;p2"/>
          <p:cNvPicPr preferRelativeResize="0"/>
          <p:nvPr/>
        </p:nvPicPr>
        <p:blipFill rotWithShape="1">
          <a:blip r:embed="rId4">
            <a:alphaModFix/>
          </a:blip>
          <a:srcRect b="0" l="0" r="0" t="0"/>
          <a:stretch/>
        </p:blipFill>
        <p:spPr>
          <a:xfrm>
            <a:off x="283026" y="5786265"/>
            <a:ext cx="772920" cy="772920"/>
          </a:xfrm>
          <a:prstGeom prst="rect">
            <a:avLst/>
          </a:prstGeom>
          <a:noFill/>
          <a:ln>
            <a:noFill/>
          </a:ln>
        </p:spPr>
      </p:pic>
      <p:pic>
        <p:nvPicPr>
          <p:cNvPr id="123" name="Google Shape;123;p2"/>
          <p:cNvPicPr preferRelativeResize="0"/>
          <p:nvPr/>
        </p:nvPicPr>
        <p:blipFill rotWithShape="1">
          <a:blip r:embed="rId5">
            <a:alphaModFix/>
          </a:blip>
          <a:srcRect b="0" l="0" r="0" t="0"/>
          <a:stretch/>
        </p:blipFill>
        <p:spPr>
          <a:xfrm>
            <a:off x="359230" y="3745828"/>
            <a:ext cx="696716" cy="696716"/>
          </a:xfrm>
          <a:prstGeom prst="rect">
            <a:avLst/>
          </a:prstGeom>
          <a:noFill/>
          <a:ln>
            <a:noFill/>
          </a:ln>
        </p:spPr>
      </p:pic>
      <p:sp>
        <p:nvSpPr>
          <p:cNvPr id="124" name="Google Shape;124;p2"/>
          <p:cNvSpPr/>
          <p:nvPr/>
        </p:nvSpPr>
        <p:spPr>
          <a:xfrm>
            <a:off x="4147457" y="3697948"/>
            <a:ext cx="8044543" cy="786755"/>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 name="Google Shape;125;p2"/>
          <p:cNvSpPr txBox="1"/>
          <p:nvPr/>
        </p:nvSpPr>
        <p:spPr>
          <a:xfrm>
            <a:off x="4377293" y="3894200"/>
            <a:ext cx="74554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A8D08C"/>
                </a:solidFill>
                <a:latin typeface="Calibri"/>
                <a:ea typeface="Calibri"/>
                <a:cs typeface="Calibri"/>
                <a:sym typeface="Calibri"/>
              </a:rPr>
              <a:t>May 2024 – September 2027</a:t>
            </a:r>
            <a:endParaRPr b="1" sz="1800">
              <a:solidFill>
                <a:srgbClr val="A8D08C"/>
              </a:solidFill>
              <a:latin typeface="Calibri"/>
              <a:ea typeface="Calibri"/>
              <a:cs typeface="Calibri"/>
              <a:sym typeface="Calibri"/>
            </a:endParaRPr>
          </a:p>
        </p:txBody>
      </p:sp>
      <p:sp>
        <p:nvSpPr>
          <p:cNvPr id="126" name="Google Shape;126;p2"/>
          <p:cNvSpPr/>
          <p:nvPr/>
        </p:nvSpPr>
        <p:spPr>
          <a:xfrm>
            <a:off x="4147457" y="4529276"/>
            <a:ext cx="8044543" cy="1006333"/>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 name="Google Shape;127;p2"/>
          <p:cNvSpPr txBox="1"/>
          <p:nvPr/>
        </p:nvSpPr>
        <p:spPr>
          <a:xfrm>
            <a:off x="6581539" y="4826141"/>
            <a:ext cx="55598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A8D08C"/>
                </a:solidFill>
                <a:latin typeface="Calibri"/>
                <a:ea typeface="Calibri"/>
                <a:cs typeface="Calibri"/>
                <a:sym typeface="Calibri"/>
              </a:rPr>
              <a:t>US $ 1,807,547.00 from IDA</a:t>
            </a:r>
            <a:endParaRPr b="1" sz="1800">
              <a:solidFill>
                <a:srgbClr val="A8D08C"/>
              </a:solidFill>
              <a:latin typeface="Calibri"/>
              <a:ea typeface="Calibri"/>
              <a:cs typeface="Calibri"/>
              <a:sym typeface="Calibri"/>
            </a:endParaRPr>
          </a:p>
        </p:txBody>
      </p:sp>
      <p:sp>
        <p:nvSpPr>
          <p:cNvPr id="128" name="Google Shape;128;p2"/>
          <p:cNvSpPr/>
          <p:nvPr/>
        </p:nvSpPr>
        <p:spPr>
          <a:xfrm>
            <a:off x="4147457" y="5583724"/>
            <a:ext cx="8044543" cy="1260000"/>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2"/>
          <p:cNvSpPr txBox="1"/>
          <p:nvPr/>
        </p:nvSpPr>
        <p:spPr>
          <a:xfrm>
            <a:off x="4377291" y="5603410"/>
            <a:ext cx="762965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A8D08C"/>
                </a:solidFill>
                <a:latin typeface="Calibri"/>
                <a:ea typeface="Calibri"/>
                <a:cs typeface="Calibri"/>
                <a:sym typeface="Calibri"/>
              </a:rPr>
              <a:t>Promote Tajikistan’s collaboration with Central Asian countries on transboundary cooperation and landscape restoration, given the critical need to address emerging threats at the regional level, including impacts of climate change.</a:t>
            </a:r>
            <a:endParaRPr b="1" sz="1800">
              <a:solidFill>
                <a:srgbClr val="A8D08C"/>
              </a:solidFill>
              <a:latin typeface="Calibri"/>
              <a:ea typeface="Calibri"/>
              <a:cs typeface="Calibri"/>
              <a:sym typeface="Calibri"/>
            </a:endParaRPr>
          </a:p>
        </p:txBody>
      </p:sp>
      <p:sp>
        <p:nvSpPr>
          <p:cNvPr id="130" name="Google Shape;130;p2"/>
          <p:cNvSpPr/>
          <p:nvPr/>
        </p:nvSpPr>
        <p:spPr>
          <a:xfrm>
            <a:off x="4412560" y="4814936"/>
            <a:ext cx="2144486" cy="408891"/>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31" name="Google Shape;131;p2"/>
          <p:cNvPicPr preferRelativeResize="0"/>
          <p:nvPr/>
        </p:nvPicPr>
        <p:blipFill rotWithShape="1">
          <a:blip r:embed="rId6">
            <a:alphaModFix/>
          </a:blip>
          <a:srcRect b="11697" l="-4083" r="-2192" t="14400"/>
          <a:stretch/>
        </p:blipFill>
        <p:spPr>
          <a:xfrm>
            <a:off x="4477437" y="4801349"/>
            <a:ext cx="1658649" cy="451110"/>
          </a:xfrm>
          <a:prstGeom prst="rect">
            <a:avLst/>
          </a:prstGeom>
          <a:noFill/>
          <a:ln>
            <a:noFill/>
          </a:ln>
        </p:spPr>
      </p:pic>
      <p:pic>
        <p:nvPicPr>
          <p:cNvPr id="132" name="Google Shape;132;p2"/>
          <p:cNvPicPr preferRelativeResize="0"/>
          <p:nvPr/>
        </p:nvPicPr>
        <p:blipFill rotWithShape="1">
          <a:blip r:embed="rId7">
            <a:alphaModFix/>
          </a:blip>
          <a:srcRect b="0" l="0" r="0" t="0"/>
          <a:stretch/>
        </p:blipFill>
        <p:spPr>
          <a:xfrm>
            <a:off x="7382451" y="1362591"/>
            <a:ext cx="1109668" cy="573148"/>
          </a:xfrm>
          <a:prstGeom prst="rect">
            <a:avLst/>
          </a:prstGeom>
          <a:noFill/>
          <a:ln>
            <a:noFill/>
          </a:ln>
        </p:spPr>
      </p:pic>
      <p:pic>
        <p:nvPicPr>
          <p:cNvPr id="133" name="Google Shape;133;p2"/>
          <p:cNvPicPr preferRelativeResize="0"/>
          <p:nvPr/>
        </p:nvPicPr>
        <p:blipFill rotWithShape="1">
          <a:blip r:embed="rId8">
            <a:alphaModFix/>
          </a:blip>
          <a:srcRect b="0" l="0" r="0" t="0"/>
          <a:stretch/>
        </p:blipFill>
        <p:spPr>
          <a:xfrm>
            <a:off x="10058125" y="1364084"/>
            <a:ext cx="641892" cy="573148"/>
          </a:xfrm>
          <a:prstGeom prst="rect">
            <a:avLst/>
          </a:prstGeom>
          <a:noFill/>
          <a:ln>
            <a:noFill/>
          </a:ln>
        </p:spPr>
      </p:pic>
      <p:pic>
        <p:nvPicPr>
          <p:cNvPr id="134" name="Google Shape;134;p2"/>
          <p:cNvPicPr preferRelativeResize="0"/>
          <p:nvPr/>
        </p:nvPicPr>
        <p:blipFill rotWithShape="1">
          <a:blip r:embed="rId6">
            <a:alphaModFix/>
          </a:blip>
          <a:srcRect b="11697" l="-4083" r="-2192" t="14400"/>
          <a:stretch/>
        </p:blipFill>
        <p:spPr>
          <a:xfrm>
            <a:off x="3865543" y="1502012"/>
            <a:ext cx="1711945" cy="450591"/>
          </a:xfrm>
          <a:prstGeom prst="rect">
            <a:avLst/>
          </a:prstGeom>
          <a:noFill/>
          <a:ln>
            <a:noFill/>
          </a:ln>
        </p:spPr>
      </p:pic>
      <p:pic>
        <p:nvPicPr>
          <p:cNvPr id="135" name="Google Shape;135;p2"/>
          <p:cNvPicPr preferRelativeResize="0"/>
          <p:nvPr/>
        </p:nvPicPr>
        <p:blipFill rotWithShape="1">
          <a:blip r:embed="rId9">
            <a:alphaModFix/>
          </a:blip>
          <a:srcRect b="0" l="0" r="0" t="0"/>
          <a:stretch/>
        </p:blipFill>
        <p:spPr>
          <a:xfrm>
            <a:off x="379948" y="2901518"/>
            <a:ext cx="677709" cy="677709"/>
          </a:xfrm>
          <a:prstGeom prst="rect">
            <a:avLst/>
          </a:prstGeom>
          <a:noFill/>
          <a:ln>
            <a:noFill/>
          </a:ln>
        </p:spPr>
      </p:pic>
      <p:sp>
        <p:nvSpPr>
          <p:cNvPr id="136" name="Google Shape;136;p2"/>
          <p:cNvSpPr/>
          <p:nvPr/>
        </p:nvSpPr>
        <p:spPr>
          <a:xfrm>
            <a:off x="0" y="2008399"/>
            <a:ext cx="3792135" cy="790696"/>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 name="Google Shape;137;p2"/>
          <p:cNvSpPr txBox="1"/>
          <p:nvPr/>
        </p:nvSpPr>
        <p:spPr>
          <a:xfrm>
            <a:off x="1580610" y="2070353"/>
            <a:ext cx="2215434"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A8D08C"/>
                </a:solidFill>
                <a:latin typeface="Calibri"/>
                <a:ea typeface="Calibri"/>
                <a:cs typeface="Calibri"/>
                <a:sym typeface="Calibri"/>
              </a:rPr>
              <a:t>IMPLEMENTING AGENCY:</a:t>
            </a:r>
            <a:endParaRPr/>
          </a:p>
        </p:txBody>
      </p:sp>
      <p:pic>
        <p:nvPicPr>
          <p:cNvPr id="138" name="Google Shape;138;p2"/>
          <p:cNvPicPr preferRelativeResize="0"/>
          <p:nvPr/>
        </p:nvPicPr>
        <p:blipFill rotWithShape="1">
          <a:blip r:embed="rId10">
            <a:alphaModFix/>
          </a:blip>
          <a:srcRect b="0" l="0" r="0" t="0"/>
          <a:stretch/>
        </p:blipFill>
        <p:spPr>
          <a:xfrm>
            <a:off x="420606" y="2090219"/>
            <a:ext cx="635340" cy="635340"/>
          </a:xfrm>
          <a:prstGeom prst="rect">
            <a:avLst/>
          </a:prstGeom>
          <a:noFill/>
          <a:ln>
            <a:noFill/>
          </a:ln>
        </p:spPr>
      </p:pic>
      <p:sp>
        <p:nvSpPr>
          <p:cNvPr id="139" name="Google Shape;139;p2"/>
          <p:cNvSpPr/>
          <p:nvPr/>
        </p:nvSpPr>
        <p:spPr>
          <a:xfrm>
            <a:off x="4147457" y="2008399"/>
            <a:ext cx="8044543" cy="790696"/>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2"/>
          <p:cNvSpPr txBox="1"/>
          <p:nvPr/>
        </p:nvSpPr>
        <p:spPr>
          <a:xfrm>
            <a:off x="4377292" y="2081021"/>
            <a:ext cx="762965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A8D08C"/>
                </a:solidFill>
                <a:latin typeface="Calibri"/>
                <a:ea typeface="Calibri"/>
                <a:cs typeface="Calibri"/>
                <a:sym typeface="Calibri"/>
              </a:rPr>
              <a:t>Center for Implementation of Investment Projects of the Committee for Environmental Protection under the Government of the Republic of Tajikistan</a:t>
            </a:r>
            <a:endParaRPr b="1" sz="1800">
              <a:solidFill>
                <a:srgbClr val="A8D08C"/>
              </a:solidFill>
              <a:latin typeface="Calibri"/>
              <a:ea typeface="Calibri"/>
              <a:cs typeface="Calibri"/>
              <a:sym typeface="Calibri"/>
            </a:endParaRPr>
          </a:p>
        </p:txBody>
      </p:sp>
      <p:pic>
        <p:nvPicPr>
          <p:cNvPr id="141" name="Google Shape;141;p2"/>
          <p:cNvPicPr preferRelativeResize="0"/>
          <p:nvPr/>
        </p:nvPicPr>
        <p:blipFill rotWithShape="1">
          <a:blip r:embed="rId11">
            <a:alphaModFix/>
          </a:blip>
          <a:srcRect b="0" l="0" r="0" t="0"/>
          <a:stretch/>
        </p:blipFill>
        <p:spPr>
          <a:xfrm>
            <a:off x="1556062" y="1343708"/>
            <a:ext cx="656448" cy="6572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20"/>
          <p:cNvSpPr/>
          <p:nvPr/>
        </p:nvSpPr>
        <p:spPr>
          <a:xfrm>
            <a:off x="0" y="1274276"/>
            <a:ext cx="12192000" cy="5572839"/>
          </a:xfrm>
          <a:prstGeom prst="rect">
            <a:avLst/>
          </a:prstGeom>
          <a:solidFill>
            <a:srgbClr val="BF9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6" name="Google Shape;636;p20"/>
          <p:cNvSpPr/>
          <p:nvPr/>
        </p:nvSpPr>
        <p:spPr>
          <a:xfrm>
            <a:off x="24904" y="4179452"/>
            <a:ext cx="3960000" cy="1260000"/>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7" name="Google Shape;637;p20"/>
          <p:cNvSpPr txBox="1"/>
          <p:nvPr/>
        </p:nvSpPr>
        <p:spPr>
          <a:xfrm>
            <a:off x="111992" y="4092365"/>
            <a:ext cx="84670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FFF2CC"/>
                </a:solidFill>
                <a:latin typeface="Arial"/>
                <a:ea typeface="Arial"/>
                <a:cs typeface="Arial"/>
                <a:sym typeface="Arial"/>
              </a:rPr>
              <a:t>3</a:t>
            </a:r>
            <a:endParaRPr/>
          </a:p>
        </p:txBody>
      </p:sp>
      <p:sp>
        <p:nvSpPr>
          <p:cNvPr id="638" name="Google Shape;638;p20"/>
          <p:cNvSpPr txBox="1"/>
          <p:nvPr/>
        </p:nvSpPr>
        <p:spPr>
          <a:xfrm>
            <a:off x="958699" y="4210025"/>
            <a:ext cx="2996381"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2CC"/>
                </a:solidFill>
                <a:latin typeface="Calibri"/>
                <a:ea typeface="Calibri"/>
                <a:cs typeface="Calibri"/>
                <a:sym typeface="Calibri"/>
              </a:rPr>
              <a:t>COPs participated by Kyrgyz Republic delegation</a:t>
            </a:r>
            <a:endParaRPr/>
          </a:p>
          <a:p>
            <a:pPr indent="0" lvl="0" marL="0" marR="0" rtl="0" algn="l">
              <a:spcBef>
                <a:spcPts val="0"/>
              </a:spcBef>
              <a:spcAft>
                <a:spcPts val="0"/>
              </a:spcAft>
              <a:buNone/>
            </a:pPr>
            <a:r>
              <a:rPr lang="en-US" sz="1800">
                <a:solidFill>
                  <a:srgbClr val="FFF2CC"/>
                </a:solidFill>
                <a:latin typeface="Calibri"/>
                <a:ea typeface="Calibri"/>
                <a:cs typeface="Calibri"/>
                <a:sym typeface="Calibri"/>
              </a:rPr>
              <a:t>(up to 3 participants each)</a:t>
            </a:r>
            <a:endParaRPr/>
          </a:p>
          <a:p>
            <a:pPr indent="0" lvl="0" marL="0" marR="0" rtl="0" algn="l">
              <a:spcBef>
                <a:spcPts val="0"/>
              </a:spcBef>
              <a:spcAft>
                <a:spcPts val="0"/>
              </a:spcAft>
              <a:buNone/>
            </a:pPr>
            <a:r>
              <a:rPr lang="en-US" sz="1800">
                <a:solidFill>
                  <a:srgbClr val="FFF2CC"/>
                </a:solidFill>
                <a:latin typeface="Calibri"/>
                <a:ea typeface="Calibri"/>
                <a:cs typeface="Calibri"/>
                <a:sym typeface="Calibri"/>
              </a:rPr>
              <a:t>2025, 2026, 2027</a:t>
            </a:r>
            <a:endParaRPr/>
          </a:p>
          <a:p>
            <a:pPr indent="0" lvl="0" marL="0" marR="0" rtl="0" algn="l">
              <a:spcBef>
                <a:spcPts val="0"/>
              </a:spcBef>
              <a:spcAft>
                <a:spcPts val="0"/>
              </a:spcAft>
              <a:buNone/>
            </a:pPr>
            <a:r>
              <a:t/>
            </a:r>
            <a:endParaRPr b="1" sz="1800">
              <a:solidFill>
                <a:srgbClr val="FFF2CC"/>
              </a:solidFill>
              <a:latin typeface="Calibri"/>
              <a:ea typeface="Calibri"/>
              <a:cs typeface="Calibri"/>
              <a:sym typeface="Calibri"/>
            </a:endParaRPr>
          </a:p>
        </p:txBody>
      </p:sp>
      <p:sp>
        <p:nvSpPr>
          <p:cNvPr id="639" name="Google Shape;639;p20"/>
          <p:cNvSpPr/>
          <p:nvPr/>
        </p:nvSpPr>
        <p:spPr>
          <a:xfrm>
            <a:off x="8256904" y="4179452"/>
            <a:ext cx="3935096" cy="1260000"/>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0" name="Google Shape;640;p20"/>
          <p:cNvSpPr txBox="1"/>
          <p:nvPr/>
        </p:nvSpPr>
        <p:spPr>
          <a:xfrm>
            <a:off x="8343992" y="4092365"/>
            <a:ext cx="84670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FFF2CC"/>
                </a:solidFill>
                <a:latin typeface="Arial"/>
                <a:ea typeface="Arial"/>
                <a:cs typeface="Arial"/>
                <a:sym typeface="Arial"/>
              </a:rPr>
              <a:t>8</a:t>
            </a:r>
            <a:endParaRPr/>
          </a:p>
        </p:txBody>
      </p:sp>
      <p:sp>
        <p:nvSpPr>
          <p:cNvPr id="641" name="Google Shape;641;p20"/>
          <p:cNvSpPr txBox="1"/>
          <p:nvPr/>
        </p:nvSpPr>
        <p:spPr>
          <a:xfrm>
            <a:off x="9190699" y="4351543"/>
            <a:ext cx="275329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2CC"/>
                </a:solidFill>
                <a:latin typeface="Calibri"/>
                <a:ea typeface="Calibri"/>
                <a:cs typeface="Calibri"/>
                <a:sym typeface="Calibri"/>
              </a:rPr>
              <a:t>Regional Advisory Committee meetings (RAC)</a:t>
            </a:r>
            <a:endParaRPr/>
          </a:p>
          <a:p>
            <a:pPr indent="0" lvl="0" marL="0" marR="0" rtl="0" algn="l">
              <a:spcBef>
                <a:spcPts val="0"/>
              </a:spcBef>
              <a:spcAft>
                <a:spcPts val="0"/>
              </a:spcAft>
              <a:buNone/>
            </a:pPr>
            <a:r>
              <a:rPr b="1" lang="en-US" sz="1800">
                <a:solidFill>
                  <a:srgbClr val="FFF2CC"/>
                </a:solidFill>
                <a:latin typeface="Calibri"/>
                <a:ea typeface="Calibri"/>
                <a:cs typeface="Calibri"/>
                <a:sym typeface="Calibri"/>
              </a:rPr>
              <a:t>2025, 2026, 2027, 2028</a:t>
            </a:r>
            <a:endParaRPr/>
          </a:p>
        </p:txBody>
      </p:sp>
      <p:sp>
        <p:nvSpPr>
          <p:cNvPr id="642" name="Google Shape;642;p20"/>
          <p:cNvSpPr/>
          <p:nvPr/>
        </p:nvSpPr>
        <p:spPr>
          <a:xfrm>
            <a:off x="4140904" y="4179452"/>
            <a:ext cx="3960000" cy="1260000"/>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3" name="Google Shape;643;p20"/>
          <p:cNvSpPr txBox="1"/>
          <p:nvPr/>
        </p:nvSpPr>
        <p:spPr>
          <a:xfrm>
            <a:off x="4227992" y="4092365"/>
            <a:ext cx="84670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FFF2CC"/>
                </a:solidFill>
                <a:latin typeface="Arial"/>
                <a:ea typeface="Arial"/>
                <a:cs typeface="Arial"/>
                <a:sym typeface="Arial"/>
              </a:rPr>
              <a:t>4</a:t>
            </a:r>
            <a:endParaRPr/>
          </a:p>
        </p:txBody>
      </p:sp>
      <p:sp>
        <p:nvSpPr>
          <p:cNvPr id="644" name="Google Shape;644;p20"/>
          <p:cNvSpPr txBox="1"/>
          <p:nvPr/>
        </p:nvSpPr>
        <p:spPr>
          <a:xfrm>
            <a:off x="5074699" y="4218732"/>
            <a:ext cx="275329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2CC"/>
                </a:solidFill>
                <a:latin typeface="Calibri"/>
                <a:ea typeface="Calibri"/>
                <a:cs typeface="Calibri"/>
                <a:sym typeface="Calibri"/>
              </a:rPr>
              <a:t>Regional thematic activities on the development of an online catalog</a:t>
            </a:r>
            <a:endParaRPr sz="1800">
              <a:solidFill>
                <a:srgbClr val="FFF2CC"/>
              </a:solidFill>
              <a:latin typeface="Calibri"/>
              <a:ea typeface="Calibri"/>
              <a:cs typeface="Calibri"/>
              <a:sym typeface="Calibri"/>
            </a:endParaRPr>
          </a:p>
          <a:p>
            <a:pPr indent="0" lvl="0" marL="0" marR="0" rtl="0" algn="l">
              <a:spcBef>
                <a:spcPts val="0"/>
              </a:spcBef>
              <a:spcAft>
                <a:spcPts val="0"/>
              </a:spcAft>
              <a:buNone/>
            </a:pPr>
            <a:r>
              <a:rPr b="1" lang="en-US" sz="1800">
                <a:solidFill>
                  <a:srgbClr val="FFF2CC"/>
                </a:solidFill>
                <a:latin typeface="Calibri"/>
                <a:ea typeface="Calibri"/>
                <a:cs typeface="Calibri"/>
                <a:sym typeface="Calibri"/>
              </a:rPr>
              <a:t>2025, 2026, 2027, 2028</a:t>
            </a:r>
            <a:endParaRPr/>
          </a:p>
        </p:txBody>
      </p:sp>
      <p:sp>
        <p:nvSpPr>
          <p:cNvPr id="645" name="Google Shape;645;p20"/>
          <p:cNvSpPr/>
          <p:nvPr/>
        </p:nvSpPr>
        <p:spPr>
          <a:xfrm>
            <a:off x="0" y="0"/>
            <a:ext cx="12192000" cy="1274276"/>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6" name="Google Shape;646;p20"/>
          <p:cNvSpPr txBox="1"/>
          <p:nvPr/>
        </p:nvSpPr>
        <p:spPr>
          <a:xfrm>
            <a:off x="283026" y="124724"/>
            <a:ext cx="11549745"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7F6000"/>
                </a:solidFill>
                <a:latin typeface="Calibri"/>
                <a:ea typeface="Calibri"/>
                <a:cs typeface="Calibri"/>
                <a:sym typeface="Calibri"/>
              </a:rPr>
              <a:t>PLANNED ACTIVITIES</a:t>
            </a:r>
            <a:endParaRPr/>
          </a:p>
          <a:p>
            <a:pPr indent="0" lvl="0" marL="0" marR="0" rtl="0" algn="ctr">
              <a:spcBef>
                <a:spcPts val="0"/>
              </a:spcBef>
              <a:spcAft>
                <a:spcPts val="0"/>
              </a:spcAft>
              <a:buNone/>
            </a:pPr>
            <a:r>
              <a:rPr b="1" lang="en-US" sz="3200">
                <a:solidFill>
                  <a:srgbClr val="7F6000"/>
                </a:solidFill>
                <a:latin typeface="Calibri"/>
                <a:ea typeface="Calibri"/>
                <a:cs typeface="Calibri"/>
                <a:sym typeface="Calibri"/>
              </a:rPr>
              <a:t>Sub-component 1.3. Strengthen Regional Collaboration (Set 1)</a:t>
            </a:r>
            <a:endParaRPr b="1" sz="3200">
              <a:solidFill>
                <a:srgbClr val="7F6000"/>
              </a:solidFill>
              <a:latin typeface="Calibri"/>
              <a:ea typeface="Calibri"/>
              <a:cs typeface="Calibri"/>
              <a:sym typeface="Calibri"/>
            </a:endParaRPr>
          </a:p>
        </p:txBody>
      </p:sp>
      <p:sp>
        <p:nvSpPr>
          <p:cNvPr id="647" name="Google Shape;647;p20"/>
          <p:cNvSpPr/>
          <p:nvPr/>
        </p:nvSpPr>
        <p:spPr>
          <a:xfrm>
            <a:off x="0" y="1394110"/>
            <a:ext cx="3960000" cy="1260000"/>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8" name="Google Shape;648;p20"/>
          <p:cNvSpPr/>
          <p:nvPr/>
        </p:nvSpPr>
        <p:spPr>
          <a:xfrm>
            <a:off x="4111226" y="1394110"/>
            <a:ext cx="3960000" cy="1260000"/>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9" name="Google Shape;649;p20"/>
          <p:cNvSpPr/>
          <p:nvPr/>
        </p:nvSpPr>
        <p:spPr>
          <a:xfrm>
            <a:off x="8222452" y="1394110"/>
            <a:ext cx="3960000" cy="1260000"/>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0" name="Google Shape;650;p20"/>
          <p:cNvSpPr/>
          <p:nvPr/>
        </p:nvSpPr>
        <p:spPr>
          <a:xfrm>
            <a:off x="6215742" y="5569694"/>
            <a:ext cx="5966709" cy="1260000"/>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1" name="Google Shape;651;p20"/>
          <p:cNvSpPr txBox="1"/>
          <p:nvPr/>
        </p:nvSpPr>
        <p:spPr>
          <a:xfrm>
            <a:off x="1279138" y="1411621"/>
            <a:ext cx="263096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2CC"/>
                </a:solidFill>
                <a:latin typeface="Calibri"/>
                <a:ea typeface="Calibri"/>
                <a:cs typeface="Calibri"/>
                <a:sym typeface="Calibri"/>
              </a:rPr>
              <a:t>Development of an online catalog of current and future</a:t>
            </a:r>
            <a:endParaRPr/>
          </a:p>
          <a:p>
            <a:pPr indent="0" lvl="0" marL="0" marR="0" rtl="0" algn="l">
              <a:spcBef>
                <a:spcPts val="0"/>
              </a:spcBef>
              <a:spcAft>
                <a:spcPts val="0"/>
              </a:spcAft>
              <a:buNone/>
            </a:pPr>
            <a:r>
              <a:rPr b="1" lang="en-US" sz="1800">
                <a:solidFill>
                  <a:srgbClr val="FFF2CC"/>
                </a:solidFill>
                <a:latin typeface="Calibri"/>
                <a:ea typeface="Calibri"/>
                <a:cs typeface="Calibri"/>
                <a:sym typeface="Calibri"/>
              </a:rPr>
              <a:t>climate disasters</a:t>
            </a:r>
            <a:endParaRPr b="1" sz="1800">
              <a:solidFill>
                <a:srgbClr val="FFF2CC"/>
              </a:solidFill>
              <a:latin typeface="Calibri"/>
              <a:ea typeface="Calibri"/>
              <a:cs typeface="Calibri"/>
              <a:sym typeface="Calibri"/>
            </a:endParaRPr>
          </a:p>
        </p:txBody>
      </p:sp>
      <p:sp>
        <p:nvSpPr>
          <p:cNvPr id="652" name="Google Shape;652;p20"/>
          <p:cNvSpPr txBox="1"/>
          <p:nvPr/>
        </p:nvSpPr>
        <p:spPr>
          <a:xfrm>
            <a:off x="5315560" y="1542250"/>
            <a:ext cx="270576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2CC"/>
                </a:solidFill>
                <a:latin typeface="Calibri"/>
                <a:ea typeface="Calibri"/>
                <a:cs typeface="Calibri"/>
                <a:sym typeface="Calibri"/>
              </a:rPr>
              <a:t>Preparation of guidance and recommendations on NBS</a:t>
            </a:r>
            <a:endParaRPr b="1" sz="1800">
              <a:solidFill>
                <a:srgbClr val="FFF2CC"/>
              </a:solidFill>
              <a:latin typeface="Calibri"/>
              <a:ea typeface="Calibri"/>
              <a:cs typeface="Calibri"/>
              <a:sym typeface="Calibri"/>
            </a:endParaRPr>
          </a:p>
        </p:txBody>
      </p:sp>
      <p:sp>
        <p:nvSpPr>
          <p:cNvPr id="653" name="Google Shape;653;p20"/>
          <p:cNvSpPr txBox="1"/>
          <p:nvPr/>
        </p:nvSpPr>
        <p:spPr>
          <a:xfrm>
            <a:off x="9275560" y="1414180"/>
            <a:ext cx="270576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2CC"/>
                </a:solidFill>
                <a:latin typeface="Calibri"/>
                <a:ea typeface="Calibri"/>
                <a:cs typeface="Calibri"/>
                <a:sym typeface="Calibri"/>
              </a:rPr>
              <a:t>Development of a regional road map to mitigate the consequences of mudflows</a:t>
            </a:r>
            <a:endParaRPr b="1" sz="1800">
              <a:solidFill>
                <a:srgbClr val="FFF2CC"/>
              </a:solidFill>
              <a:latin typeface="Calibri"/>
              <a:ea typeface="Calibri"/>
              <a:cs typeface="Calibri"/>
              <a:sym typeface="Calibri"/>
            </a:endParaRPr>
          </a:p>
        </p:txBody>
      </p:sp>
      <p:pic>
        <p:nvPicPr>
          <p:cNvPr id="654" name="Google Shape;654;p20"/>
          <p:cNvPicPr preferRelativeResize="0"/>
          <p:nvPr/>
        </p:nvPicPr>
        <p:blipFill rotWithShape="1">
          <a:blip r:embed="rId3">
            <a:alphaModFix/>
          </a:blip>
          <a:srcRect b="0" l="0" r="0" t="0"/>
          <a:stretch/>
        </p:blipFill>
        <p:spPr>
          <a:xfrm>
            <a:off x="6294071" y="5692958"/>
            <a:ext cx="1044724" cy="1044724"/>
          </a:xfrm>
          <a:prstGeom prst="rect">
            <a:avLst/>
          </a:prstGeom>
          <a:noFill/>
          <a:ln>
            <a:noFill/>
          </a:ln>
        </p:spPr>
      </p:pic>
      <p:sp>
        <p:nvSpPr>
          <p:cNvPr id="655" name="Google Shape;655;p20"/>
          <p:cNvSpPr/>
          <p:nvPr/>
        </p:nvSpPr>
        <p:spPr>
          <a:xfrm>
            <a:off x="0" y="5583724"/>
            <a:ext cx="6096000" cy="1260000"/>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6" name="Google Shape;656;p20"/>
          <p:cNvSpPr txBox="1"/>
          <p:nvPr/>
        </p:nvSpPr>
        <p:spPr>
          <a:xfrm>
            <a:off x="7449160" y="5662175"/>
            <a:ext cx="453216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2CC"/>
                </a:solidFill>
                <a:latin typeface="Calibri"/>
                <a:ea typeface="Calibri"/>
                <a:cs typeface="Calibri"/>
                <a:sym typeface="Calibri"/>
              </a:rPr>
              <a:t>Monitoring, Evaluation, and Reporting</a:t>
            </a:r>
            <a:endParaRPr b="1" sz="1800">
              <a:solidFill>
                <a:srgbClr val="FFF2CC"/>
              </a:solidFill>
              <a:latin typeface="Calibri"/>
              <a:ea typeface="Calibri"/>
              <a:cs typeface="Calibri"/>
              <a:sym typeface="Calibri"/>
            </a:endParaRPr>
          </a:p>
          <a:p>
            <a:pPr indent="0" lvl="0" marL="0" marR="0" rtl="0" algn="l">
              <a:spcBef>
                <a:spcPts val="0"/>
              </a:spcBef>
              <a:spcAft>
                <a:spcPts val="0"/>
              </a:spcAft>
              <a:buNone/>
            </a:pPr>
            <a:r>
              <a:rPr lang="en-US" sz="1800">
                <a:solidFill>
                  <a:srgbClr val="FFF2CC"/>
                </a:solidFill>
                <a:latin typeface="Calibri"/>
                <a:ea typeface="Calibri"/>
                <a:cs typeface="Calibri"/>
                <a:sym typeface="Calibri"/>
              </a:rPr>
              <a:t>Quarterly reports on implemented activities with statistic and visual graphics</a:t>
            </a:r>
            <a:endParaRPr sz="1800">
              <a:solidFill>
                <a:srgbClr val="FFF2CC"/>
              </a:solidFill>
              <a:latin typeface="Calibri"/>
              <a:ea typeface="Calibri"/>
              <a:cs typeface="Calibri"/>
              <a:sym typeface="Calibri"/>
            </a:endParaRPr>
          </a:p>
        </p:txBody>
      </p:sp>
      <p:pic>
        <p:nvPicPr>
          <p:cNvPr id="657" name="Google Shape;657;p20"/>
          <p:cNvPicPr preferRelativeResize="0"/>
          <p:nvPr/>
        </p:nvPicPr>
        <p:blipFill rotWithShape="1">
          <a:blip r:embed="rId4">
            <a:alphaModFix/>
          </a:blip>
          <a:srcRect b="0" l="0" r="0" t="0"/>
          <a:stretch/>
        </p:blipFill>
        <p:spPr>
          <a:xfrm>
            <a:off x="204123" y="5780776"/>
            <a:ext cx="865896" cy="865896"/>
          </a:xfrm>
          <a:prstGeom prst="rect">
            <a:avLst/>
          </a:prstGeom>
          <a:noFill/>
          <a:ln>
            <a:noFill/>
          </a:ln>
        </p:spPr>
      </p:pic>
      <p:sp>
        <p:nvSpPr>
          <p:cNvPr id="658" name="Google Shape;658;p20"/>
          <p:cNvSpPr txBox="1"/>
          <p:nvPr/>
        </p:nvSpPr>
        <p:spPr>
          <a:xfrm>
            <a:off x="1356390" y="5692958"/>
            <a:ext cx="453216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2CC"/>
                </a:solidFill>
                <a:latin typeface="Calibri"/>
                <a:ea typeface="Calibri"/>
                <a:cs typeface="Calibri"/>
                <a:sym typeface="Calibri"/>
              </a:rPr>
              <a:t>Overall Coordination</a:t>
            </a:r>
            <a:endParaRPr b="1" sz="1800">
              <a:solidFill>
                <a:srgbClr val="FFF2CC"/>
              </a:solidFill>
              <a:latin typeface="Calibri"/>
              <a:ea typeface="Calibri"/>
              <a:cs typeface="Calibri"/>
              <a:sym typeface="Calibri"/>
            </a:endParaRPr>
          </a:p>
          <a:p>
            <a:pPr indent="0" lvl="0" marL="0" marR="0" rtl="0" algn="l">
              <a:spcBef>
                <a:spcPts val="0"/>
              </a:spcBef>
              <a:spcAft>
                <a:spcPts val="0"/>
              </a:spcAft>
              <a:buNone/>
            </a:pPr>
            <a:r>
              <a:rPr lang="en-US" sz="1800">
                <a:solidFill>
                  <a:srgbClr val="FFF2CC"/>
                </a:solidFill>
                <a:latin typeface="Calibri"/>
                <a:ea typeface="Calibri"/>
                <a:cs typeface="Calibri"/>
                <a:sym typeface="Calibri"/>
              </a:rPr>
              <a:t>Coordination of regional component under the RESILAND CA+ Programme</a:t>
            </a:r>
            <a:endParaRPr sz="1800">
              <a:solidFill>
                <a:srgbClr val="FFF2CC"/>
              </a:solidFill>
              <a:latin typeface="Calibri"/>
              <a:ea typeface="Calibri"/>
              <a:cs typeface="Calibri"/>
              <a:sym typeface="Calibri"/>
            </a:endParaRPr>
          </a:p>
        </p:txBody>
      </p:sp>
      <p:sp>
        <p:nvSpPr>
          <p:cNvPr id="659" name="Google Shape;659;p20"/>
          <p:cNvSpPr/>
          <p:nvPr/>
        </p:nvSpPr>
        <p:spPr>
          <a:xfrm>
            <a:off x="8416" y="2796304"/>
            <a:ext cx="3960000" cy="1260000"/>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0" name="Google Shape;660;p20"/>
          <p:cNvSpPr txBox="1"/>
          <p:nvPr/>
        </p:nvSpPr>
        <p:spPr>
          <a:xfrm>
            <a:off x="95504" y="2709217"/>
            <a:ext cx="84670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FFF2CC"/>
                </a:solidFill>
                <a:latin typeface="Arial"/>
                <a:ea typeface="Arial"/>
                <a:cs typeface="Arial"/>
                <a:sym typeface="Arial"/>
              </a:rPr>
              <a:t>4</a:t>
            </a:r>
            <a:endParaRPr/>
          </a:p>
        </p:txBody>
      </p:sp>
      <p:sp>
        <p:nvSpPr>
          <p:cNvPr id="661" name="Google Shape;661;p20"/>
          <p:cNvSpPr txBox="1"/>
          <p:nvPr/>
        </p:nvSpPr>
        <p:spPr>
          <a:xfrm>
            <a:off x="942211" y="2968395"/>
            <a:ext cx="299638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2CC"/>
                </a:solidFill>
                <a:latin typeface="Calibri"/>
                <a:ea typeface="Calibri"/>
                <a:cs typeface="Calibri"/>
                <a:sym typeface="Calibri"/>
              </a:rPr>
              <a:t>Glaciology Summer Schools in Kyrgyz Republic</a:t>
            </a:r>
            <a:endParaRPr sz="1800">
              <a:solidFill>
                <a:srgbClr val="FFF2CC"/>
              </a:solidFill>
              <a:latin typeface="Calibri"/>
              <a:ea typeface="Calibri"/>
              <a:cs typeface="Calibri"/>
              <a:sym typeface="Calibri"/>
            </a:endParaRPr>
          </a:p>
          <a:p>
            <a:pPr indent="0" lvl="0" marL="0" marR="0" rtl="0" algn="l">
              <a:spcBef>
                <a:spcPts val="0"/>
              </a:spcBef>
              <a:spcAft>
                <a:spcPts val="0"/>
              </a:spcAft>
              <a:buNone/>
            </a:pPr>
            <a:r>
              <a:rPr b="1" lang="en-US" sz="1800">
                <a:solidFill>
                  <a:srgbClr val="FFF2CC"/>
                </a:solidFill>
                <a:latin typeface="Calibri"/>
                <a:ea typeface="Calibri"/>
                <a:cs typeface="Calibri"/>
                <a:sym typeface="Calibri"/>
              </a:rPr>
              <a:t>2025, 2026, 2027, 2028</a:t>
            </a:r>
            <a:endParaRPr/>
          </a:p>
        </p:txBody>
      </p:sp>
      <p:sp>
        <p:nvSpPr>
          <p:cNvPr id="662" name="Google Shape;662;p20"/>
          <p:cNvSpPr/>
          <p:nvPr/>
        </p:nvSpPr>
        <p:spPr>
          <a:xfrm>
            <a:off x="8240416" y="2796304"/>
            <a:ext cx="3935096" cy="1260000"/>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3" name="Google Shape;663;p20"/>
          <p:cNvSpPr txBox="1"/>
          <p:nvPr/>
        </p:nvSpPr>
        <p:spPr>
          <a:xfrm>
            <a:off x="8327504" y="2709217"/>
            <a:ext cx="84670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FFF2CC"/>
                </a:solidFill>
                <a:latin typeface="Arial"/>
                <a:ea typeface="Arial"/>
                <a:cs typeface="Arial"/>
                <a:sym typeface="Arial"/>
              </a:rPr>
              <a:t>2</a:t>
            </a:r>
            <a:endParaRPr/>
          </a:p>
        </p:txBody>
      </p:sp>
      <p:sp>
        <p:nvSpPr>
          <p:cNvPr id="664" name="Google Shape;664;p20"/>
          <p:cNvSpPr txBox="1"/>
          <p:nvPr/>
        </p:nvSpPr>
        <p:spPr>
          <a:xfrm>
            <a:off x="9174211" y="2815991"/>
            <a:ext cx="275329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2CC"/>
                </a:solidFill>
                <a:latin typeface="Calibri"/>
                <a:ea typeface="Calibri"/>
                <a:cs typeface="Calibri"/>
                <a:sym typeface="Calibri"/>
              </a:rPr>
              <a:t>Sessions at International Mountain Conference with CA representatives</a:t>
            </a:r>
            <a:endParaRPr sz="1800">
              <a:solidFill>
                <a:srgbClr val="FFF2CC"/>
              </a:solidFill>
              <a:latin typeface="Calibri"/>
              <a:ea typeface="Calibri"/>
              <a:cs typeface="Calibri"/>
              <a:sym typeface="Calibri"/>
            </a:endParaRPr>
          </a:p>
          <a:p>
            <a:pPr indent="0" lvl="0" marL="0" marR="0" rtl="0" algn="l">
              <a:spcBef>
                <a:spcPts val="0"/>
              </a:spcBef>
              <a:spcAft>
                <a:spcPts val="0"/>
              </a:spcAft>
              <a:buNone/>
            </a:pPr>
            <a:r>
              <a:rPr b="1" lang="en-US" sz="1800">
                <a:solidFill>
                  <a:srgbClr val="FFF2CC"/>
                </a:solidFill>
                <a:latin typeface="Calibri"/>
                <a:ea typeface="Calibri"/>
                <a:cs typeface="Calibri"/>
                <a:sym typeface="Calibri"/>
              </a:rPr>
              <a:t>2025, 2026</a:t>
            </a:r>
            <a:endParaRPr/>
          </a:p>
        </p:txBody>
      </p:sp>
      <p:sp>
        <p:nvSpPr>
          <p:cNvPr id="665" name="Google Shape;665;p20"/>
          <p:cNvSpPr/>
          <p:nvPr/>
        </p:nvSpPr>
        <p:spPr>
          <a:xfrm>
            <a:off x="4124416" y="2796304"/>
            <a:ext cx="3960000" cy="1260000"/>
          </a:xfrm>
          <a:prstGeom prst="rect">
            <a:avLst/>
          </a:prstGeom>
          <a:solidFill>
            <a:srgbClr val="7F6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6" name="Google Shape;666;p20"/>
          <p:cNvSpPr txBox="1"/>
          <p:nvPr/>
        </p:nvSpPr>
        <p:spPr>
          <a:xfrm>
            <a:off x="5326203" y="2977094"/>
            <a:ext cx="248530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2CC"/>
                </a:solidFill>
                <a:latin typeface="Calibri"/>
                <a:ea typeface="Calibri"/>
                <a:cs typeface="Calibri"/>
                <a:sym typeface="Calibri"/>
              </a:rPr>
              <a:t>Disseminate of the OVOP model to engage communities</a:t>
            </a:r>
            <a:endParaRPr b="1" sz="1800">
              <a:solidFill>
                <a:srgbClr val="FFF2CC"/>
              </a:solidFill>
              <a:latin typeface="Calibri"/>
              <a:ea typeface="Calibri"/>
              <a:cs typeface="Calibri"/>
              <a:sym typeface="Calibri"/>
            </a:endParaRPr>
          </a:p>
        </p:txBody>
      </p:sp>
      <p:pic>
        <p:nvPicPr>
          <p:cNvPr id="667" name="Google Shape;667;p20"/>
          <p:cNvPicPr preferRelativeResize="0"/>
          <p:nvPr/>
        </p:nvPicPr>
        <p:blipFill rotWithShape="1">
          <a:blip r:embed="rId5">
            <a:alphaModFix/>
          </a:blip>
          <a:srcRect b="0" l="0" r="0" t="0"/>
          <a:stretch/>
        </p:blipFill>
        <p:spPr>
          <a:xfrm>
            <a:off x="116034" y="1471328"/>
            <a:ext cx="1077218" cy="1077218"/>
          </a:xfrm>
          <a:prstGeom prst="rect">
            <a:avLst/>
          </a:prstGeom>
          <a:noFill/>
          <a:ln>
            <a:noFill/>
          </a:ln>
        </p:spPr>
      </p:pic>
      <p:pic>
        <p:nvPicPr>
          <p:cNvPr id="668" name="Google Shape;668;p20"/>
          <p:cNvPicPr preferRelativeResize="0"/>
          <p:nvPr/>
        </p:nvPicPr>
        <p:blipFill rotWithShape="1">
          <a:blip r:embed="rId6">
            <a:alphaModFix/>
          </a:blip>
          <a:srcRect b="0" l="0" r="0" t="0"/>
          <a:stretch/>
        </p:blipFill>
        <p:spPr>
          <a:xfrm>
            <a:off x="4257271" y="1520127"/>
            <a:ext cx="1048741" cy="1048741"/>
          </a:xfrm>
          <a:prstGeom prst="rect">
            <a:avLst/>
          </a:prstGeom>
          <a:noFill/>
          <a:ln>
            <a:noFill/>
          </a:ln>
        </p:spPr>
      </p:pic>
      <p:pic>
        <p:nvPicPr>
          <p:cNvPr id="669" name="Google Shape;669;p20"/>
          <p:cNvPicPr preferRelativeResize="0"/>
          <p:nvPr/>
        </p:nvPicPr>
        <p:blipFill rotWithShape="1">
          <a:blip r:embed="rId7">
            <a:alphaModFix/>
          </a:blip>
          <a:srcRect b="0" l="0" r="0" t="0"/>
          <a:stretch/>
        </p:blipFill>
        <p:spPr>
          <a:xfrm>
            <a:off x="8394425" y="1571217"/>
            <a:ext cx="881135" cy="881135"/>
          </a:xfrm>
          <a:prstGeom prst="rect">
            <a:avLst/>
          </a:prstGeom>
          <a:noFill/>
          <a:ln>
            <a:noFill/>
          </a:ln>
        </p:spPr>
      </p:pic>
      <p:pic>
        <p:nvPicPr>
          <p:cNvPr id="670" name="Google Shape;670;p20"/>
          <p:cNvPicPr preferRelativeResize="0"/>
          <p:nvPr/>
        </p:nvPicPr>
        <p:blipFill rotWithShape="1">
          <a:blip r:embed="rId8">
            <a:alphaModFix/>
          </a:blip>
          <a:srcRect b="0" l="0" r="0" t="0"/>
          <a:stretch/>
        </p:blipFill>
        <p:spPr>
          <a:xfrm>
            <a:off x="4246005" y="2863145"/>
            <a:ext cx="1048741" cy="104874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grpSp>
        <p:nvGrpSpPr>
          <p:cNvPr id="675" name="Google Shape;675;p21"/>
          <p:cNvGrpSpPr/>
          <p:nvPr/>
        </p:nvGrpSpPr>
        <p:grpSpPr>
          <a:xfrm>
            <a:off x="0" y="0"/>
            <a:ext cx="12192000" cy="6799618"/>
            <a:chOff x="0" y="0"/>
            <a:chExt cx="12192000" cy="6799618"/>
          </a:xfrm>
        </p:grpSpPr>
        <p:pic>
          <p:nvPicPr>
            <p:cNvPr id="676" name="Google Shape;676;p21"/>
            <p:cNvPicPr preferRelativeResize="0"/>
            <p:nvPr/>
          </p:nvPicPr>
          <p:blipFill rotWithShape="1">
            <a:blip r:embed="rId3">
              <a:alphaModFix/>
            </a:blip>
            <a:srcRect b="0" l="0" r="0" t="34026"/>
            <a:stretch/>
          </p:blipFill>
          <p:spPr>
            <a:xfrm>
              <a:off x="0" y="777226"/>
              <a:ext cx="12192000" cy="6022392"/>
            </a:xfrm>
            <a:prstGeom prst="rect">
              <a:avLst/>
            </a:prstGeom>
            <a:noFill/>
            <a:ln>
              <a:noFill/>
            </a:ln>
          </p:spPr>
        </p:pic>
        <p:sp>
          <p:nvSpPr>
            <p:cNvPr id="677" name="Google Shape;677;p21"/>
            <p:cNvSpPr/>
            <p:nvPr/>
          </p:nvSpPr>
          <p:spPr>
            <a:xfrm>
              <a:off x="0" y="0"/>
              <a:ext cx="12192000" cy="1638299"/>
            </a:xfrm>
            <a:prstGeom prst="rect">
              <a:avLst/>
            </a:prstGeom>
            <a:gradFill>
              <a:gsLst>
                <a:gs pos="0">
                  <a:srgbClr val="028578"/>
                </a:gs>
                <a:gs pos="50000">
                  <a:srgbClr val="7CBFBA"/>
                </a:gs>
                <a:gs pos="100000">
                  <a:srgbClr val="F3F7FA"/>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78" name="Google Shape;678;p21"/>
            <p:cNvPicPr preferRelativeResize="0"/>
            <p:nvPr/>
          </p:nvPicPr>
          <p:blipFill rotWithShape="1">
            <a:blip r:embed="rId4">
              <a:alphaModFix/>
            </a:blip>
            <a:srcRect b="0" l="0" r="0" t="0"/>
            <a:stretch/>
          </p:blipFill>
          <p:spPr>
            <a:xfrm>
              <a:off x="3035279" y="874535"/>
              <a:ext cx="1343236" cy="756000"/>
            </a:xfrm>
            <a:prstGeom prst="rect">
              <a:avLst/>
            </a:prstGeom>
            <a:noFill/>
            <a:ln>
              <a:noFill/>
            </a:ln>
          </p:spPr>
        </p:pic>
        <p:pic>
          <p:nvPicPr>
            <p:cNvPr id="679" name="Google Shape;679;p21"/>
            <p:cNvPicPr preferRelativeResize="0"/>
            <p:nvPr/>
          </p:nvPicPr>
          <p:blipFill rotWithShape="1">
            <a:blip r:embed="rId5">
              <a:alphaModFix/>
            </a:blip>
            <a:srcRect b="0" l="0" r="0" t="0"/>
            <a:stretch/>
          </p:blipFill>
          <p:spPr>
            <a:xfrm>
              <a:off x="10581673" y="874535"/>
              <a:ext cx="777000" cy="756000"/>
            </a:xfrm>
            <a:prstGeom prst="rect">
              <a:avLst/>
            </a:prstGeom>
            <a:noFill/>
            <a:ln>
              <a:noFill/>
            </a:ln>
          </p:spPr>
        </p:pic>
        <p:pic>
          <p:nvPicPr>
            <p:cNvPr id="680" name="Google Shape;680;p21"/>
            <p:cNvPicPr preferRelativeResize="0"/>
            <p:nvPr/>
          </p:nvPicPr>
          <p:blipFill rotWithShape="1">
            <a:blip r:embed="rId6">
              <a:alphaModFix/>
            </a:blip>
            <a:srcRect b="0" l="0" r="0" t="0"/>
            <a:stretch/>
          </p:blipFill>
          <p:spPr>
            <a:xfrm>
              <a:off x="798194" y="898348"/>
              <a:ext cx="1499008" cy="756000"/>
            </a:xfrm>
            <a:prstGeom prst="rect">
              <a:avLst/>
            </a:prstGeom>
            <a:noFill/>
            <a:ln>
              <a:noFill/>
            </a:ln>
          </p:spPr>
        </p:pic>
        <p:pic>
          <p:nvPicPr>
            <p:cNvPr id="681" name="Google Shape;681;p21"/>
            <p:cNvPicPr preferRelativeResize="0"/>
            <p:nvPr/>
          </p:nvPicPr>
          <p:blipFill rotWithShape="1">
            <a:blip r:embed="rId7">
              <a:alphaModFix/>
            </a:blip>
            <a:srcRect b="0" l="0" r="0" t="0"/>
            <a:stretch/>
          </p:blipFill>
          <p:spPr>
            <a:xfrm>
              <a:off x="5116592" y="1109629"/>
              <a:ext cx="2486894" cy="333438"/>
            </a:xfrm>
            <a:prstGeom prst="rect">
              <a:avLst/>
            </a:prstGeom>
            <a:noFill/>
            <a:ln>
              <a:noFill/>
            </a:ln>
          </p:spPr>
        </p:pic>
        <p:pic>
          <p:nvPicPr>
            <p:cNvPr id="682" name="Google Shape;682;p21"/>
            <p:cNvPicPr preferRelativeResize="0"/>
            <p:nvPr/>
          </p:nvPicPr>
          <p:blipFill rotWithShape="1">
            <a:blip r:embed="rId8">
              <a:alphaModFix/>
            </a:blip>
            <a:srcRect b="0" l="0" r="0" t="0"/>
            <a:stretch/>
          </p:blipFill>
          <p:spPr>
            <a:xfrm>
              <a:off x="8172450" y="939150"/>
              <a:ext cx="1828800" cy="796272"/>
            </a:xfrm>
            <a:prstGeom prst="rect">
              <a:avLst/>
            </a:prstGeom>
            <a:noFill/>
            <a:ln>
              <a:noFill/>
            </a:ln>
          </p:spPr>
        </p:pic>
        <p:pic>
          <p:nvPicPr>
            <p:cNvPr id="683" name="Google Shape;683;p21"/>
            <p:cNvPicPr preferRelativeResize="0"/>
            <p:nvPr/>
          </p:nvPicPr>
          <p:blipFill rotWithShape="1">
            <a:blip r:embed="rId9">
              <a:alphaModFix/>
            </a:blip>
            <a:srcRect b="0" l="0" r="0" t="0"/>
            <a:stretch/>
          </p:blipFill>
          <p:spPr>
            <a:xfrm>
              <a:off x="2121394" y="57225"/>
              <a:ext cx="1436129" cy="720000"/>
            </a:xfrm>
            <a:prstGeom prst="rect">
              <a:avLst/>
            </a:prstGeom>
            <a:noFill/>
            <a:ln>
              <a:noFill/>
            </a:ln>
          </p:spPr>
        </p:pic>
        <p:pic>
          <p:nvPicPr>
            <p:cNvPr id="684" name="Google Shape;684;p21"/>
            <p:cNvPicPr preferRelativeResize="0"/>
            <p:nvPr/>
          </p:nvPicPr>
          <p:blipFill rotWithShape="1">
            <a:blip r:embed="rId10">
              <a:alphaModFix/>
            </a:blip>
            <a:srcRect b="0" l="0" r="0" t="0"/>
            <a:stretch/>
          </p:blipFill>
          <p:spPr>
            <a:xfrm>
              <a:off x="3744997" y="58382"/>
              <a:ext cx="1436129" cy="720000"/>
            </a:xfrm>
            <a:prstGeom prst="rect">
              <a:avLst/>
            </a:prstGeom>
            <a:noFill/>
            <a:ln>
              <a:noFill/>
            </a:ln>
          </p:spPr>
        </p:pic>
        <p:pic>
          <p:nvPicPr>
            <p:cNvPr id="685" name="Google Shape;685;p21"/>
            <p:cNvPicPr preferRelativeResize="0"/>
            <p:nvPr/>
          </p:nvPicPr>
          <p:blipFill rotWithShape="1">
            <a:blip r:embed="rId11">
              <a:alphaModFix/>
            </a:blip>
            <a:srcRect b="0" l="0" r="0" t="0"/>
            <a:stretch/>
          </p:blipFill>
          <p:spPr>
            <a:xfrm>
              <a:off x="5364726" y="57225"/>
              <a:ext cx="1436129" cy="720000"/>
            </a:xfrm>
            <a:prstGeom prst="rect">
              <a:avLst/>
            </a:prstGeom>
            <a:noFill/>
            <a:ln>
              <a:noFill/>
            </a:ln>
          </p:spPr>
        </p:pic>
        <p:pic>
          <p:nvPicPr>
            <p:cNvPr id="686" name="Google Shape;686;p21"/>
            <p:cNvPicPr preferRelativeResize="0"/>
            <p:nvPr/>
          </p:nvPicPr>
          <p:blipFill rotWithShape="1">
            <a:blip r:embed="rId12">
              <a:alphaModFix/>
            </a:blip>
            <a:srcRect b="0" l="0" r="0" t="0"/>
            <a:stretch/>
          </p:blipFill>
          <p:spPr>
            <a:xfrm>
              <a:off x="6984455" y="57225"/>
              <a:ext cx="1436129" cy="720000"/>
            </a:xfrm>
            <a:prstGeom prst="rect">
              <a:avLst/>
            </a:prstGeom>
            <a:noFill/>
            <a:ln>
              <a:noFill/>
            </a:ln>
          </p:spPr>
        </p:pic>
        <p:pic>
          <p:nvPicPr>
            <p:cNvPr id="687" name="Google Shape;687;p21"/>
            <p:cNvPicPr preferRelativeResize="0"/>
            <p:nvPr/>
          </p:nvPicPr>
          <p:blipFill rotWithShape="1">
            <a:blip r:embed="rId13">
              <a:alphaModFix/>
            </a:blip>
            <a:srcRect b="0" l="0" r="0" t="0"/>
            <a:stretch/>
          </p:blipFill>
          <p:spPr>
            <a:xfrm>
              <a:off x="8603221" y="57225"/>
              <a:ext cx="1436129" cy="720000"/>
            </a:xfrm>
            <a:prstGeom prst="rect">
              <a:avLst/>
            </a:prstGeom>
            <a:noFill/>
            <a:ln>
              <a:noFill/>
            </a:ln>
          </p:spPr>
        </p:pic>
        <p:sp>
          <p:nvSpPr>
            <p:cNvPr id="688" name="Google Shape;688;p21"/>
            <p:cNvSpPr/>
            <p:nvPr/>
          </p:nvSpPr>
          <p:spPr>
            <a:xfrm>
              <a:off x="0" y="1638299"/>
              <a:ext cx="12192000" cy="4391025"/>
            </a:xfrm>
            <a:prstGeom prst="rect">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9" name="Google Shape;689;p21"/>
            <p:cNvSpPr/>
            <p:nvPr/>
          </p:nvSpPr>
          <p:spPr>
            <a:xfrm>
              <a:off x="0" y="3158784"/>
              <a:ext cx="12192000" cy="980079"/>
            </a:xfrm>
            <a:prstGeom prst="rect">
              <a:avLst/>
            </a:prstGeom>
            <a:solidFill>
              <a:srgbClr val="FFFFFF">
                <a:alpha val="6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0" name="Google Shape;690;p21"/>
            <p:cNvSpPr/>
            <p:nvPr/>
          </p:nvSpPr>
          <p:spPr>
            <a:xfrm>
              <a:off x="0" y="4408063"/>
              <a:ext cx="12192000" cy="1308224"/>
            </a:xfrm>
            <a:prstGeom prst="rect">
              <a:avLst/>
            </a:prstGeom>
            <a:solidFill>
              <a:srgbClr val="FFFFFF">
                <a:alpha val="6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91" name="Google Shape;691;p21"/>
          <p:cNvSpPr txBox="1"/>
          <p:nvPr>
            <p:ph type="ctrTitle"/>
          </p:nvPr>
        </p:nvSpPr>
        <p:spPr>
          <a:xfrm>
            <a:off x="1524000" y="3158783"/>
            <a:ext cx="9144000" cy="980079"/>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0000"/>
              </a:buClr>
              <a:buSzPts val="4000"/>
              <a:buFont typeface="Calibri"/>
              <a:buNone/>
            </a:pPr>
            <a:r>
              <a:rPr b="1" i="0" lang="en-US" sz="4000" u="none" strike="noStrike">
                <a:solidFill>
                  <a:srgbClr val="000000"/>
                </a:solidFill>
              </a:rPr>
              <a:t>THANK YOU!</a:t>
            </a:r>
            <a:endParaRPr sz="4000"/>
          </a:p>
        </p:txBody>
      </p:sp>
      <p:sp>
        <p:nvSpPr>
          <p:cNvPr id="692" name="Google Shape;692;p21"/>
          <p:cNvSpPr txBox="1"/>
          <p:nvPr>
            <p:ph idx="1" type="subTitle"/>
          </p:nvPr>
        </p:nvSpPr>
        <p:spPr>
          <a:xfrm>
            <a:off x="1524000" y="4408062"/>
            <a:ext cx="9144000" cy="1308224"/>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000000"/>
              </a:buClr>
              <a:buSzPts val="2000"/>
              <a:buNone/>
            </a:pPr>
            <a:r>
              <a:rPr b="1" lang="en-US" sz="2000">
                <a:solidFill>
                  <a:srgbClr val="000000"/>
                </a:solidFill>
              </a:rPr>
              <a:t>The Regional Environmental Centre for Central Asia </a:t>
            </a:r>
            <a:endParaRPr b="0" sz="2000">
              <a:latin typeface="Calibri"/>
              <a:ea typeface="Calibri"/>
              <a:cs typeface="Calibri"/>
              <a:sym typeface="Calibri"/>
            </a:endParaRPr>
          </a:p>
          <a:p>
            <a:pPr indent="0" lvl="0" marL="0" rtl="0" algn="ctr">
              <a:lnSpc>
                <a:spcPct val="90000"/>
              </a:lnSpc>
              <a:spcBef>
                <a:spcPts val="1000"/>
              </a:spcBef>
              <a:spcAft>
                <a:spcPts val="0"/>
              </a:spcAft>
              <a:buClr>
                <a:srgbClr val="0563C1"/>
              </a:buClr>
              <a:buSzPts val="2000"/>
              <a:buNone/>
            </a:pPr>
            <a:r>
              <a:rPr b="1" i="0" lang="en-US" sz="2000" u="sng" strike="noStrike">
                <a:solidFill>
                  <a:srgbClr val="0563C1"/>
                </a:solidFill>
                <a:latin typeface="Calibri"/>
                <a:ea typeface="Calibri"/>
                <a:cs typeface="Calibri"/>
                <a:sym typeface="Calibri"/>
                <a:hlinkClick r:id="rId14">
                  <a:extLst>
                    <a:ext uri="{A12FA001-AC4F-418D-AE19-62706E023703}">
                      <ahyp:hlinkClr val="tx"/>
                    </a:ext>
                  </a:extLst>
                </a:hlinkClick>
              </a:rPr>
              <a:t>https://carececo.org/main</a:t>
            </a:r>
            <a:r>
              <a:rPr b="1" i="0" lang="en-US" sz="2000" u="none" strike="noStrike">
                <a:solidFill>
                  <a:srgbClr val="000000"/>
                </a:solidFill>
                <a:latin typeface="Calibri"/>
                <a:ea typeface="Calibri"/>
                <a:cs typeface="Calibri"/>
                <a:sym typeface="Calibri"/>
              </a:rPr>
              <a:t> </a:t>
            </a:r>
            <a:endParaRPr b="0" sz="2000">
              <a:latin typeface="Calibri"/>
              <a:ea typeface="Calibri"/>
              <a:cs typeface="Calibri"/>
              <a:sym typeface="Calibri"/>
            </a:endParaRPr>
          </a:p>
          <a:p>
            <a:pPr indent="0" lvl="0" marL="0" rtl="0" algn="ctr">
              <a:lnSpc>
                <a:spcPct val="90000"/>
              </a:lnSpc>
              <a:spcBef>
                <a:spcPts val="1000"/>
              </a:spcBef>
              <a:spcAft>
                <a:spcPts val="0"/>
              </a:spcAft>
              <a:buClr>
                <a:srgbClr val="0563C1"/>
              </a:buClr>
              <a:buSzPts val="2000"/>
              <a:buNone/>
            </a:pPr>
            <a:r>
              <a:rPr b="1" i="0" lang="en-US" sz="2000" u="sng" strike="noStrike">
                <a:solidFill>
                  <a:srgbClr val="0563C1"/>
                </a:solidFill>
                <a:latin typeface="Calibri"/>
                <a:ea typeface="Calibri"/>
                <a:cs typeface="Calibri"/>
                <a:sym typeface="Calibri"/>
                <a:hlinkClick r:id="rId15">
                  <a:extLst>
                    <a:ext uri="{A12FA001-AC4F-418D-AE19-62706E023703}">
                      <ahyp:hlinkClr val="tx"/>
                    </a:ext>
                  </a:extLst>
                </a:hlinkClick>
              </a:rPr>
              <a:t>https://centralasiaclimateportal.org</a:t>
            </a:r>
            <a:r>
              <a:rPr b="1" i="0" lang="en-US" sz="2000" u="none" strike="noStrike">
                <a:solidFill>
                  <a:srgbClr val="000000"/>
                </a:solidFill>
                <a:latin typeface="Calibri"/>
                <a:ea typeface="Calibri"/>
                <a:cs typeface="Calibri"/>
                <a:sym typeface="Calibri"/>
              </a:rPr>
              <a:t> </a:t>
            </a:r>
            <a:endParaRPr b="0" sz="20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3"/>
          <p:cNvSpPr/>
          <p:nvPr/>
        </p:nvSpPr>
        <p:spPr>
          <a:xfrm>
            <a:off x="0" y="1274276"/>
            <a:ext cx="12192000" cy="5572839"/>
          </a:xfrm>
          <a:prstGeom prst="rect">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3"/>
          <p:cNvSpPr/>
          <p:nvPr/>
        </p:nvSpPr>
        <p:spPr>
          <a:xfrm>
            <a:off x="24904" y="4179452"/>
            <a:ext cx="3960000" cy="1260000"/>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3"/>
          <p:cNvSpPr txBox="1"/>
          <p:nvPr/>
        </p:nvSpPr>
        <p:spPr>
          <a:xfrm>
            <a:off x="111992" y="4092365"/>
            <a:ext cx="84670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E1EFD8"/>
                </a:solidFill>
                <a:latin typeface="Arial"/>
                <a:ea typeface="Arial"/>
                <a:cs typeface="Arial"/>
                <a:sym typeface="Arial"/>
              </a:rPr>
              <a:t>2</a:t>
            </a:r>
            <a:endParaRPr/>
          </a:p>
        </p:txBody>
      </p:sp>
      <p:sp>
        <p:nvSpPr>
          <p:cNvPr id="149" name="Google Shape;149;p3"/>
          <p:cNvSpPr txBox="1"/>
          <p:nvPr/>
        </p:nvSpPr>
        <p:spPr>
          <a:xfrm>
            <a:off x="958699" y="4199139"/>
            <a:ext cx="299638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E1EFD8"/>
                </a:solidFill>
                <a:latin typeface="Calibri"/>
                <a:ea typeface="Calibri"/>
                <a:cs typeface="Calibri"/>
                <a:sym typeface="Calibri"/>
              </a:rPr>
              <a:t>Central Asia Climate Change Conferences (CACCC)</a:t>
            </a:r>
            <a:endParaRPr/>
          </a:p>
          <a:p>
            <a:pPr indent="0" lvl="0" marL="0" marR="0" rtl="0" algn="l">
              <a:spcBef>
                <a:spcPts val="0"/>
              </a:spcBef>
              <a:spcAft>
                <a:spcPts val="0"/>
              </a:spcAft>
              <a:buNone/>
            </a:pPr>
            <a:r>
              <a:rPr lang="en-US" sz="1800">
                <a:solidFill>
                  <a:srgbClr val="E1EFD8"/>
                </a:solidFill>
                <a:latin typeface="Calibri"/>
                <a:ea typeface="Calibri"/>
                <a:cs typeface="Calibri"/>
                <a:sym typeface="Calibri"/>
              </a:rPr>
              <a:t>(100 participants each)</a:t>
            </a:r>
            <a:endParaRPr sz="1800">
              <a:solidFill>
                <a:srgbClr val="E1EFD8"/>
              </a:solidFill>
              <a:latin typeface="Calibri"/>
              <a:ea typeface="Calibri"/>
              <a:cs typeface="Calibri"/>
              <a:sym typeface="Calibri"/>
            </a:endParaRPr>
          </a:p>
          <a:p>
            <a:pPr indent="0" lvl="0" marL="0" marR="0" rtl="0" algn="l">
              <a:spcBef>
                <a:spcPts val="0"/>
              </a:spcBef>
              <a:spcAft>
                <a:spcPts val="0"/>
              </a:spcAft>
              <a:buNone/>
            </a:pPr>
            <a:r>
              <a:rPr b="1" lang="en-US" sz="1800">
                <a:solidFill>
                  <a:srgbClr val="E1EFD8"/>
                </a:solidFill>
                <a:latin typeface="Calibri"/>
                <a:ea typeface="Calibri"/>
                <a:cs typeface="Calibri"/>
                <a:sym typeface="Calibri"/>
              </a:rPr>
              <a:t>2025, 2026</a:t>
            </a:r>
            <a:endParaRPr/>
          </a:p>
        </p:txBody>
      </p:sp>
      <p:sp>
        <p:nvSpPr>
          <p:cNvPr id="150" name="Google Shape;150;p3"/>
          <p:cNvSpPr/>
          <p:nvPr/>
        </p:nvSpPr>
        <p:spPr>
          <a:xfrm>
            <a:off x="8256904" y="4179452"/>
            <a:ext cx="3935096" cy="1260000"/>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3"/>
          <p:cNvSpPr txBox="1"/>
          <p:nvPr/>
        </p:nvSpPr>
        <p:spPr>
          <a:xfrm>
            <a:off x="8343992" y="4092365"/>
            <a:ext cx="84670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E1EFD8"/>
                </a:solidFill>
                <a:latin typeface="Arial"/>
                <a:ea typeface="Arial"/>
                <a:cs typeface="Arial"/>
                <a:sym typeface="Arial"/>
              </a:rPr>
              <a:t>8</a:t>
            </a:r>
            <a:endParaRPr/>
          </a:p>
        </p:txBody>
      </p:sp>
      <p:sp>
        <p:nvSpPr>
          <p:cNvPr id="152" name="Google Shape;152;p3"/>
          <p:cNvSpPr txBox="1"/>
          <p:nvPr/>
        </p:nvSpPr>
        <p:spPr>
          <a:xfrm>
            <a:off x="9190699" y="4351543"/>
            <a:ext cx="275329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E1EFD8"/>
                </a:solidFill>
                <a:latin typeface="Calibri"/>
                <a:ea typeface="Calibri"/>
                <a:cs typeface="Calibri"/>
                <a:sym typeface="Calibri"/>
              </a:rPr>
              <a:t>Regional Advisory Committee meetings (RAC)</a:t>
            </a:r>
            <a:endParaRPr/>
          </a:p>
          <a:p>
            <a:pPr indent="0" lvl="0" marL="0" marR="0" rtl="0" algn="l">
              <a:spcBef>
                <a:spcPts val="0"/>
              </a:spcBef>
              <a:spcAft>
                <a:spcPts val="0"/>
              </a:spcAft>
              <a:buNone/>
            </a:pPr>
            <a:r>
              <a:rPr b="1" lang="en-US" sz="1800">
                <a:solidFill>
                  <a:srgbClr val="E1EFD8"/>
                </a:solidFill>
                <a:latin typeface="Calibri"/>
                <a:ea typeface="Calibri"/>
                <a:cs typeface="Calibri"/>
                <a:sym typeface="Calibri"/>
              </a:rPr>
              <a:t>2024, 2025, 2026, 2027</a:t>
            </a:r>
            <a:endParaRPr/>
          </a:p>
        </p:txBody>
      </p:sp>
      <p:sp>
        <p:nvSpPr>
          <p:cNvPr id="153" name="Google Shape;153;p3"/>
          <p:cNvSpPr/>
          <p:nvPr/>
        </p:nvSpPr>
        <p:spPr>
          <a:xfrm>
            <a:off x="4140904" y="4179452"/>
            <a:ext cx="3960000" cy="1260000"/>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3"/>
          <p:cNvSpPr txBox="1"/>
          <p:nvPr/>
        </p:nvSpPr>
        <p:spPr>
          <a:xfrm>
            <a:off x="4227992" y="4092365"/>
            <a:ext cx="84670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E1EFD8"/>
                </a:solidFill>
                <a:latin typeface="Arial"/>
                <a:ea typeface="Arial"/>
                <a:cs typeface="Arial"/>
                <a:sym typeface="Arial"/>
              </a:rPr>
              <a:t>4</a:t>
            </a:r>
            <a:endParaRPr/>
          </a:p>
        </p:txBody>
      </p:sp>
      <p:sp>
        <p:nvSpPr>
          <p:cNvPr id="155" name="Google Shape;155;p3"/>
          <p:cNvSpPr txBox="1"/>
          <p:nvPr/>
        </p:nvSpPr>
        <p:spPr>
          <a:xfrm>
            <a:off x="5074699" y="4218729"/>
            <a:ext cx="275329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E1EFD8"/>
                </a:solidFill>
                <a:latin typeface="Calibri"/>
                <a:ea typeface="Calibri"/>
                <a:cs typeface="Calibri"/>
                <a:sym typeface="Calibri"/>
              </a:rPr>
              <a:t>Regional thematic activities on the harmonized policies</a:t>
            </a:r>
            <a:endParaRPr/>
          </a:p>
          <a:p>
            <a:pPr indent="0" lvl="0" marL="0" marR="0" rtl="0" algn="l">
              <a:spcBef>
                <a:spcPts val="0"/>
              </a:spcBef>
              <a:spcAft>
                <a:spcPts val="0"/>
              </a:spcAft>
              <a:buNone/>
            </a:pPr>
            <a:r>
              <a:rPr lang="en-US" sz="1800">
                <a:solidFill>
                  <a:srgbClr val="E1EFD8"/>
                </a:solidFill>
                <a:latin typeface="Calibri"/>
                <a:ea typeface="Calibri"/>
                <a:cs typeface="Calibri"/>
                <a:sym typeface="Calibri"/>
              </a:rPr>
              <a:t>(50 participants each)</a:t>
            </a:r>
            <a:endParaRPr sz="1800">
              <a:solidFill>
                <a:srgbClr val="E1EFD8"/>
              </a:solidFill>
              <a:latin typeface="Calibri"/>
              <a:ea typeface="Calibri"/>
              <a:cs typeface="Calibri"/>
              <a:sym typeface="Calibri"/>
            </a:endParaRPr>
          </a:p>
          <a:p>
            <a:pPr indent="0" lvl="0" marL="0" marR="0" rtl="0" algn="l">
              <a:spcBef>
                <a:spcPts val="0"/>
              </a:spcBef>
              <a:spcAft>
                <a:spcPts val="0"/>
              </a:spcAft>
              <a:buNone/>
            </a:pPr>
            <a:r>
              <a:rPr b="1" lang="en-US" sz="1800">
                <a:solidFill>
                  <a:srgbClr val="E1EFD8"/>
                </a:solidFill>
                <a:latin typeface="Calibri"/>
                <a:ea typeface="Calibri"/>
                <a:cs typeface="Calibri"/>
                <a:sym typeface="Calibri"/>
              </a:rPr>
              <a:t>2024, 2025, 2026, 2027</a:t>
            </a:r>
            <a:endParaRPr/>
          </a:p>
        </p:txBody>
      </p:sp>
      <p:sp>
        <p:nvSpPr>
          <p:cNvPr id="156" name="Google Shape;156;p3"/>
          <p:cNvSpPr/>
          <p:nvPr/>
        </p:nvSpPr>
        <p:spPr>
          <a:xfrm>
            <a:off x="0" y="0"/>
            <a:ext cx="12192000" cy="1274276"/>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 name="Google Shape;157;p3"/>
          <p:cNvSpPr txBox="1"/>
          <p:nvPr/>
        </p:nvSpPr>
        <p:spPr>
          <a:xfrm>
            <a:off x="283026" y="124724"/>
            <a:ext cx="11549745"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385623"/>
                </a:solidFill>
                <a:latin typeface="Calibri"/>
                <a:ea typeface="Calibri"/>
                <a:cs typeface="Calibri"/>
                <a:sym typeface="Calibri"/>
              </a:rPr>
              <a:t>PLANNED ACTIVITIES</a:t>
            </a:r>
            <a:endParaRPr/>
          </a:p>
          <a:p>
            <a:pPr indent="0" lvl="0" marL="0" marR="0" rtl="0" algn="ctr">
              <a:spcBef>
                <a:spcPts val="0"/>
              </a:spcBef>
              <a:spcAft>
                <a:spcPts val="0"/>
              </a:spcAft>
              <a:buNone/>
            </a:pPr>
            <a:r>
              <a:rPr b="1" lang="en-US" sz="3200">
                <a:solidFill>
                  <a:srgbClr val="385623"/>
                </a:solidFill>
                <a:latin typeface="Calibri"/>
                <a:ea typeface="Calibri"/>
                <a:cs typeface="Calibri"/>
                <a:sym typeface="Calibri"/>
              </a:rPr>
              <a:t>Sub-component 1.2. Strengthen Regional Collaboration</a:t>
            </a:r>
            <a:endParaRPr b="1" sz="3200">
              <a:solidFill>
                <a:srgbClr val="385623"/>
              </a:solidFill>
              <a:latin typeface="Calibri"/>
              <a:ea typeface="Calibri"/>
              <a:cs typeface="Calibri"/>
              <a:sym typeface="Calibri"/>
            </a:endParaRPr>
          </a:p>
        </p:txBody>
      </p:sp>
      <p:sp>
        <p:nvSpPr>
          <p:cNvPr id="158" name="Google Shape;158;p3"/>
          <p:cNvSpPr/>
          <p:nvPr/>
        </p:nvSpPr>
        <p:spPr>
          <a:xfrm>
            <a:off x="0" y="1394110"/>
            <a:ext cx="3960000" cy="1260000"/>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 name="Google Shape;159;p3"/>
          <p:cNvSpPr/>
          <p:nvPr/>
        </p:nvSpPr>
        <p:spPr>
          <a:xfrm>
            <a:off x="4111226" y="1394110"/>
            <a:ext cx="3960000" cy="1260000"/>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 name="Google Shape;160;p3"/>
          <p:cNvSpPr/>
          <p:nvPr/>
        </p:nvSpPr>
        <p:spPr>
          <a:xfrm>
            <a:off x="8222452" y="1394110"/>
            <a:ext cx="3960000" cy="1260000"/>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3"/>
          <p:cNvSpPr/>
          <p:nvPr/>
        </p:nvSpPr>
        <p:spPr>
          <a:xfrm>
            <a:off x="24904" y="2786781"/>
            <a:ext cx="12142192" cy="1260000"/>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3"/>
          <p:cNvSpPr/>
          <p:nvPr/>
        </p:nvSpPr>
        <p:spPr>
          <a:xfrm>
            <a:off x="6215742" y="5569694"/>
            <a:ext cx="5966709" cy="1260000"/>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3" name="Google Shape;163;p3"/>
          <p:cNvPicPr preferRelativeResize="0"/>
          <p:nvPr/>
        </p:nvPicPr>
        <p:blipFill rotWithShape="1">
          <a:blip r:embed="rId3">
            <a:alphaModFix/>
          </a:blip>
          <a:srcRect b="0" l="0" r="0" t="0"/>
          <a:stretch/>
        </p:blipFill>
        <p:spPr>
          <a:xfrm>
            <a:off x="5797764" y="2808459"/>
            <a:ext cx="489237" cy="489237"/>
          </a:xfrm>
          <a:prstGeom prst="rect">
            <a:avLst/>
          </a:prstGeom>
          <a:noFill/>
          <a:ln>
            <a:noFill/>
          </a:ln>
        </p:spPr>
      </p:pic>
      <p:pic>
        <p:nvPicPr>
          <p:cNvPr id="164" name="Google Shape;164;p3"/>
          <p:cNvPicPr preferRelativeResize="0"/>
          <p:nvPr/>
        </p:nvPicPr>
        <p:blipFill rotWithShape="1">
          <a:blip r:embed="rId3">
            <a:alphaModFix/>
          </a:blip>
          <a:srcRect b="0" l="0" r="0" t="0"/>
          <a:stretch/>
        </p:blipFill>
        <p:spPr>
          <a:xfrm>
            <a:off x="10470904" y="2808459"/>
            <a:ext cx="489237" cy="489237"/>
          </a:xfrm>
          <a:prstGeom prst="rect">
            <a:avLst/>
          </a:prstGeom>
          <a:noFill/>
          <a:ln>
            <a:noFill/>
          </a:ln>
        </p:spPr>
      </p:pic>
      <p:sp>
        <p:nvSpPr>
          <p:cNvPr id="165" name="Google Shape;165;p3"/>
          <p:cNvSpPr txBox="1"/>
          <p:nvPr/>
        </p:nvSpPr>
        <p:spPr>
          <a:xfrm>
            <a:off x="6224490" y="2971908"/>
            <a:ext cx="13617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E1EFD8"/>
                </a:solidFill>
                <a:latin typeface="Calibri"/>
                <a:ea typeface="Calibri"/>
                <a:cs typeface="Calibri"/>
                <a:sym typeface="Calibri"/>
              </a:rPr>
              <a:t>Baseline</a:t>
            </a:r>
            <a:endParaRPr b="1" sz="1800">
              <a:solidFill>
                <a:srgbClr val="E1EFD8"/>
              </a:solidFill>
              <a:latin typeface="Calibri"/>
              <a:ea typeface="Calibri"/>
              <a:cs typeface="Calibri"/>
              <a:sym typeface="Calibri"/>
            </a:endParaRPr>
          </a:p>
        </p:txBody>
      </p:sp>
      <p:sp>
        <p:nvSpPr>
          <p:cNvPr id="166" name="Google Shape;166;p3"/>
          <p:cNvSpPr txBox="1"/>
          <p:nvPr/>
        </p:nvSpPr>
        <p:spPr>
          <a:xfrm>
            <a:off x="10858295" y="2933212"/>
            <a:ext cx="128702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E1EFD8"/>
                </a:solidFill>
                <a:latin typeface="Calibri"/>
                <a:ea typeface="Calibri"/>
                <a:cs typeface="Calibri"/>
                <a:sym typeface="Calibri"/>
              </a:rPr>
              <a:t>End Target</a:t>
            </a:r>
            <a:endParaRPr b="1" sz="1800">
              <a:solidFill>
                <a:srgbClr val="E1EFD8"/>
              </a:solidFill>
              <a:latin typeface="Calibri"/>
              <a:ea typeface="Calibri"/>
              <a:cs typeface="Calibri"/>
              <a:sym typeface="Calibri"/>
            </a:endParaRPr>
          </a:p>
        </p:txBody>
      </p:sp>
      <p:cxnSp>
        <p:nvCxnSpPr>
          <p:cNvPr id="167" name="Google Shape;167;p3"/>
          <p:cNvCxnSpPr/>
          <p:nvPr/>
        </p:nvCxnSpPr>
        <p:spPr>
          <a:xfrm flipH="1" rot="10800000">
            <a:off x="5967511" y="3299736"/>
            <a:ext cx="4826522" cy="19638"/>
          </a:xfrm>
          <a:prstGeom prst="straightConnector1">
            <a:avLst/>
          </a:prstGeom>
          <a:noFill/>
          <a:ln cap="flat" cmpd="sng" w="28575">
            <a:solidFill>
              <a:srgbClr val="E1EFD8"/>
            </a:solidFill>
            <a:prstDash val="dash"/>
            <a:round/>
            <a:headEnd len="sm" w="sm" type="none"/>
            <a:tailEnd len="sm" w="sm" type="none"/>
          </a:ln>
        </p:spPr>
      </p:cxnSp>
      <p:sp>
        <p:nvSpPr>
          <p:cNvPr id="168" name="Google Shape;168;p3"/>
          <p:cNvSpPr txBox="1"/>
          <p:nvPr/>
        </p:nvSpPr>
        <p:spPr>
          <a:xfrm>
            <a:off x="10262817" y="3318524"/>
            <a:ext cx="957942"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rgbClr val="E1EFD8"/>
                </a:solidFill>
                <a:latin typeface="Calibri"/>
                <a:ea typeface="Calibri"/>
                <a:cs typeface="Calibri"/>
                <a:sym typeface="Calibri"/>
              </a:rPr>
              <a:t>6</a:t>
            </a:r>
            <a:endParaRPr b="1" sz="4000">
              <a:solidFill>
                <a:srgbClr val="E1EFD8"/>
              </a:solidFill>
              <a:latin typeface="Calibri"/>
              <a:ea typeface="Calibri"/>
              <a:cs typeface="Calibri"/>
              <a:sym typeface="Calibri"/>
            </a:endParaRPr>
          </a:p>
        </p:txBody>
      </p:sp>
      <p:pic>
        <p:nvPicPr>
          <p:cNvPr id="169" name="Google Shape;169;p3"/>
          <p:cNvPicPr preferRelativeResize="0"/>
          <p:nvPr/>
        </p:nvPicPr>
        <p:blipFill rotWithShape="1">
          <a:blip r:embed="rId4">
            <a:alphaModFix/>
          </a:blip>
          <a:srcRect b="0" l="0" r="0" t="0"/>
          <a:stretch/>
        </p:blipFill>
        <p:spPr>
          <a:xfrm>
            <a:off x="6294071" y="5692958"/>
            <a:ext cx="1044724" cy="1044724"/>
          </a:xfrm>
          <a:prstGeom prst="rect">
            <a:avLst/>
          </a:prstGeom>
          <a:noFill/>
          <a:ln>
            <a:noFill/>
          </a:ln>
        </p:spPr>
      </p:pic>
      <p:sp>
        <p:nvSpPr>
          <p:cNvPr id="170" name="Google Shape;170;p3"/>
          <p:cNvSpPr/>
          <p:nvPr/>
        </p:nvSpPr>
        <p:spPr>
          <a:xfrm>
            <a:off x="0" y="5583724"/>
            <a:ext cx="6096000" cy="1260000"/>
          </a:xfrm>
          <a:prstGeom prst="rect">
            <a:avLst/>
          </a:prstGeom>
          <a:solidFill>
            <a:srgbClr val="3856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 name="Google Shape;171;p3"/>
          <p:cNvSpPr txBox="1"/>
          <p:nvPr/>
        </p:nvSpPr>
        <p:spPr>
          <a:xfrm>
            <a:off x="7449160" y="5662175"/>
            <a:ext cx="453216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E1EFD8"/>
                </a:solidFill>
                <a:latin typeface="Calibri"/>
                <a:ea typeface="Calibri"/>
                <a:cs typeface="Calibri"/>
                <a:sym typeface="Calibri"/>
              </a:rPr>
              <a:t>Monitoring, Evaluation, and Reporting</a:t>
            </a:r>
            <a:endParaRPr b="1" sz="1800">
              <a:solidFill>
                <a:srgbClr val="E1EFD8"/>
              </a:solidFill>
              <a:latin typeface="Calibri"/>
              <a:ea typeface="Calibri"/>
              <a:cs typeface="Calibri"/>
              <a:sym typeface="Calibri"/>
            </a:endParaRPr>
          </a:p>
          <a:p>
            <a:pPr indent="0" lvl="0" marL="0" marR="0" rtl="0" algn="l">
              <a:spcBef>
                <a:spcPts val="0"/>
              </a:spcBef>
              <a:spcAft>
                <a:spcPts val="0"/>
              </a:spcAft>
              <a:buNone/>
            </a:pPr>
            <a:r>
              <a:rPr lang="en-US" sz="1800">
                <a:solidFill>
                  <a:srgbClr val="E1EFD8"/>
                </a:solidFill>
                <a:latin typeface="Calibri"/>
                <a:ea typeface="Calibri"/>
                <a:cs typeface="Calibri"/>
                <a:sym typeface="Calibri"/>
              </a:rPr>
              <a:t>Quarterly reports on implemented activities with statistic and visual graphics</a:t>
            </a:r>
            <a:endParaRPr sz="1800">
              <a:solidFill>
                <a:srgbClr val="E1EFD8"/>
              </a:solidFill>
              <a:latin typeface="Calibri"/>
              <a:ea typeface="Calibri"/>
              <a:cs typeface="Calibri"/>
              <a:sym typeface="Calibri"/>
            </a:endParaRPr>
          </a:p>
        </p:txBody>
      </p:sp>
      <p:pic>
        <p:nvPicPr>
          <p:cNvPr id="172" name="Google Shape;172;p3"/>
          <p:cNvPicPr preferRelativeResize="0"/>
          <p:nvPr/>
        </p:nvPicPr>
        <p:blipFill rotWithShape="1">
          <a:blip r:embed="rId5">
            <a:alphaModFix/>
          </a:blip>
          <a:srcRect b="0" l="0" r="0" t="0"/>
          <a:stretch/>
        </p:blipFill>
        <p:spPr>
          <a:xfrm>
            <a:off x="204123" y="5780776"/>
            <a:ext cx="865896" cy="865896"/>
          </a:xfrm>
          <a:prstGeom prst="rect">
            <a:avLst/>
          </a:prstGeom>
          <a:noFill/>
          <a:ln>
            <a:noFill/>
          </a:ln>
        </p:spPr>
      </p:pic>
      <p:sp>
        <p:nvSpPr>
          <p:cNvPr id="173" name="Google Shape;173;p3"/>
          <p:cNvSpPr txBox="1"/>
          <p:nvPr/>
        </p:nvSpPr>
        <p:spPr>
          <a:xfrm>
            <a:off x="1356390" y="5692958"/>
            <a:ext cx="453216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E1EFD8"/>
                </a:solidFill>
                <a:latin typeface="Calibri"/>
                <a:ea typeface="Calibri"/>
                <a:cs typeface="Calibri"/>
                <a:sym typeface="Calibri"/>
              </a:rPr>
              <a:t>Overall Coordination</a:t>
            </a:r>
            <a:endParaRPr b="1" sz="1800">
              <a:solidFill>
                <a:srgbClr val="E1EFD8"/>
              </a:solidFill>
              <a:latin typeface="Calibri"/>
              <a:ea typeface="Calibri"/>
              <a:cs typeface="Calibri"/>
              <a:sym typeface="Calibri"/>
            </a:endParaRPr>
          </a:p>
          <a:p>
            <a:pPr indent="0" lvl="0" marL="0" marR="0" rtl="0" algn="l">
              <a:spcBef>
                <a:spcPts val="0"/>
              </a:spcBef>
              <a:spcAft>
                <a:spcPts val="0"/>
              </a:spcAft>
              <a:buNone/>
            </a:pPr>
            <a:r>
              <a:rPr lang="en-US" sz="1800">
                <a:solidFill>
                  <a:srgbClr val="E1EFD8"/>
                </a:solidFill>
                <a:latin typeface="Calibri"/>
                <a:ea typeface="Calibri"/>
                <a:cs typeface="Calibri"/>
                <a:sym typeface="Calibri"/>
              </a:rPr>
              <a:t>Coordination of regional component under the RESILAND CA+ Programme</a:t>
            </a:r>
            <a:endParaRPr sz="1800">
              <a:solidFill>
                <a:srgbClr val="E1EFD8"/>
              </a:solidFill>
              <a:latin typeface="Calibri"/>
              <a:ea typeface="Calibri"/>
              <a:cs typeface="Calibri"/>
              <a:sym typeface="Calibri"/>
            </a:endParaRPr>
          </a:p>
        </p:txBody>
      </p:sp>
      <p:sp>
        <p:nvSpPr>
          <p:cNvPr id="174" name="Google Shape;174;p3"/>
          <p:cNvSpPr txBox="1"/>
          <p:nvPr/>
        </p:nvSpPr>
        <p:spPr>
          <a:xfrm>
            <a:off x="111992" y="1292200"/>
            <a:ext cx="84670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E1EFD8"/>
                </a:solidFill>
                <a:latin typeface="Arial"/>
                <a:ea typeface="Arial"/>
                <a:cs typeface="Arial"/>
                <a:sym typeface="Arial"/>
              </a:rPr>
              <a:t>1</a:t>
            </a:r>
            <a:endParaRPr/>
          </a:p>
        </p:txBody>
      </p:sp>
      <p:sp>
        <p:nvSpPr>
          <p:cNvPr id="175" name="Google Shape;175;p3"/>
          <p:cNvSpPr txBox="1"/>
          <p:nvPr/>
        </p:nvSpPr>
        <p:spPr>
          <a:xfrm>
            <a:off x="958699" y="1398974"/>
            <a:ext cx="299638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E1EFD8"/>
                </a:solidFill>
                <a:latin typeface="Calibri"/>
                <a:ea typeface="Calibri"/>
                <a:cs typeface="Calibri"/>
                <a:sym typeface="Calibri"/>
              </a:rPr>
              <a:t>Regional Knowledge Exchange Platform on Rehabilitation of Sustainable Landscapes</a:t>
            </a:r>
            <a:endParaRPr sz="1800">
              <a:solidFill>
                <a:srgbClr val="E1EFD8"/>
              </a:solidFill>
              <a:latin typeface="Calibri"/>
              <a:ea typeface="Calibri"/>
              <a:cs typeface="Calibri"/>
              <a:sym typeface="Calibri"/>
            </a:endParaRPr>
          </a:p>
          <a:p>
            <a:pPr indent="0" lvl="0" marL="0" marR="0" rtl="0" algn="l">
              <a:spcBef>
                <a:spcPts val="0"/>
              </a:spcBef>
              <a:spcAft>
                <a:spcPts val="0"/>
              </a:spcAft>
              <a:buNone/>
            </a:pPr>
            <a:r>
              <a:rPr b="1" lang="en-US" sz="1800">
                <a:solidFill>
                  <a:srgbClr val="E1EFD8"/>
                </a:solidFill>
                <a:latin typeface="Calibri"/>
                <a:ea typeface="Calibri"/>
                <a:cs typeface="Calibri"/>
                <a:sym typeface="Calibri"/>
              </a:rPr>
              <a:t>2024-2027</a:t>
            </a:r>
            <a:endParaRPr b="1" sz="1800">
              <a:solidFill>
                <a:srgbClr val="E1EFD8"/>
              </a:solidFill>
              <a:latin typeface="Calibri"/>
              <a:ea typeface="Calibri"/>
              <a:cs typeface="Calibri"/>
              <a:sym typeface="Calibri"/>
            </a:endParaRPr>
          </a:p>
        </p:txBody>
      </p:sp>
      <p:sp>
        <p:nvSpPr>
          <p:cNvPr id="176" name="Google Shape;176;p3"/>
          <p:cNvSpPr txBox="1"/>
          <p:nvPr/>
        </p:nvSpPr>
        <p:spPr>
          <a:xfrm>
            <a:off x="8343992" y="1292200"/>
            <a:ext cx="84670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E1EFD8"/>
                </a:solidFill>
                <a:latin typeface="Arial"/>
                <a:ea typeface="Arial"/>
                <a:cs typeface="Arial"/>
                <a:sym typeface="Arial"/>
              </a:rPr>
              <a:t>5</a:t>
            </a:r>
            <a:endParaRPr/>
          </a:p>
        </p:txBody>
      </p:sp>
      <p:sp>
        <p:nvSpPr>
          <p:cNvPr id="177" name="Google Shape;177;p3"/>
          <p:cNvSpPr txBox="1"/>
          <p:nvPr/>
        </p:nvSpPr>
        <p:spPr>
          <a:xfrm>
            <a:off x="9190699" y="1551378"/>
            <a:ext cx="275329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E1EFD8"/>
                </a:solidFill>
                <a:latin typeface="Calibri"/>
                <a:ea typeface="Calibri"/>
                <a:cs typeface="Calibri"/>
                <a:sym typeface="Calibri"/>
              </a:rPr>
              <a:t>Study Tours for CEP staff</a:t>
            </a:r>
            <a:endParaRPr/>
          </a:p>
          <a:p>
            <a:pPr indent="0" lvl="0" marL="0" marR="0" rtl="0" algn="l">
              <a:spcBef>
                <a:spcPts val="0"/>
              </a:spcBef>
              <a:spcAft>
                <a:spcPts val="0"/>
              </a:spcAft>
              <a:buNone/>
            </a:pPr>
            <a:r>
              <a:rPr lang="en-US" sz="1800">
                <a:solidFill>
                  <a:srgbClr val="E1EFD8"/>
                </a:solidFill>
                <a:latin typeface="Calibri"/>
                <a:ea typeface="Calibri"/>
                <a:cs typeface="Calibri"/>
                <a:sym typeface="Calibri"/>
              </a:rPr>
              <a:t>(7 participants each)</a:t>
            </a:r>
            <a:endParaRPr sz="1800">
              <a:solidFill>
                <a:srgbClr val="E1EFD8"/>
              </a:solidFill>
              <a:latin typeface="Calibri"/>
              <a:ea typeface="Calibri"/>
              <a:cs typeface="Calibri"/>
              <a:sym typeface="Calibri"/>
            </a:endParaRPr>
          </a:p>
          <a:p>
            <a:pPr indent="0" lvl="0" marL="0" marR="0" rtl="0" algn="l">
              <a:spcBef>
                <a:spcPts val="0"/>
              </a:spcBef>
              <a:spcAft>
                <a:spcPts val="0"/>
              </a:spcAft>
              <a:buNone/>
            </a:pPr>
            <a:r>
              <a:rPr b="1" lang="en-US" sz="1800">
                <a:solidFill>
                  <a:srgbClr val="E1EFD8"/>
                </a:solidFill>
                <a:latin typeface="Calibri"/>
                <a:ea typeface="Calibri"/>
                <a:cs typeface="Calibri"/>
                <a:sym typeface="Calibri"/>
              </a:rPr>
              <a:t>2024-2027</a:t>
            </a:r>
            <a:endParaRPr/>
          </a:p>
        </p:txBody>
      </p:sp>
      <p:sp>
        <p:nvSpPr>
          <p:cNvPr id="178" name="Google Shape;178;p3"/>
          <p:cNvSpPr txBox="1"/>
          <p:nvPr/>
        </p:nvSpPr>
        <p:spPr>
          <a:xfrm>
            <a:off x="4227992" y="1292200"/>
            <a:ext cx="84670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E1EFD8"/>
                </a:solidFill>
                <a:latin typeface="Arial"/>
                <a:ea typeface="Arial"/>
                <a:cs typeface="Arial"/>
                <a:sym typeface="Arial"/>
              </a:rPr>
              <a:t>4</a:t>
            </a:r>
            <a:endParaRPr/>
          </a:p>
        </p:txBody>
      </p:sp>
      <p:sp>
        <p:nvSpPr>
          <p:cNvPr id="179" name="Google Shape;179;p3"/>
          <p:cNvSpPr txBox="1"/>
          <p:nvPr/>
        </p:nvSpPr>
        <p:spPr>
          <a:xfrm>
            <a:off x="5074699" y="1407678"/>
            <a:ext cx="275329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E1EFD8"/>
                </a:solidFill>
                <a:latin typeface="Calibri"/>
                <a:ea typeface="Calibri"/>
                <a:cs typeface="Calibri"/>
                <a:sym typeface="Calibri"/>
              </a:rPr>
              <a:t>International conferences participated by CEP</a:t>
            </a:r>
            <a:endParaRPr/>
          </a:p>
          <a:p>
            <a:pPr indent="0" lvl="0" marL="0" marR="0" rtl="0" algn="l">
              <a:spcBef>
                <a:spcPts val="0"/>
              </a:spcBef>
              <a:spcAft>
                <a:spcPts val="0"/>
              </a:spcAft>
              <a:buNone/>
            </a:pPr>
            <a:r>
              <a:rPr lang="en-US" sz="1800">
                <a:solidFill>
                  <a:srgbClr val="E1EFD8"/>
                </a:solidFill>
                <a:latin typeface="Calibri"/>
                <a:ea typeface="Calibri"/>
                <a:cs typeface="Calibri"/>
                <a:sym typeface="Calibri"/>
              </a:rPr>
              <a:t>(5 participants each)</a:t>
            </a:r>
            <a:endParaRPr sz="1800">
              <a:solidFill>
                <a:srgbClr val="E1EFD8"/>
              </a:solidFill>
              <a:latin typeface="Calibri"/>
              <a:ea typeface="Calibri"/>
              <a:cs typeface="Calibri"/>
              <a:sym typeface="Calibri"/>
            </a:endParaRPr>
          </a:p>
          <a:p>
            <a:pPr indent="0" lvl="0" marL="0" marR="0" rtl="0" algn="l">
              <a:spcBef>
                <a:spcPts val="0"/>
              </a:spcBef>
              <a:spcAft>
                <a:spcPts val="0"/>
              </a:spcAft>
              <a:buNone/>
            </a:pPr>
            <a:r>
              <a:rPr b="1" lang="en-US" sz="1800">
                <a:solidFill>
                  <a:srgbClr val="E1EFD8"/>
                </a:solidFill>
                <a:latin typeface="Calibri"/>
                <a:ea typeface="Calibri"/>
                <a:cs typeface="Calibri"/>
                <a:sym typeface="Calibri"/>
              </a:rPr>
              <a:t>2024, 2025, 2026, 2027</a:t>
            </a:r>
            <a:endParaRPr/>
          </a:p>
        </p:txBody>
      </p:sp>
      <p:pic>
        <p:nvPicPr>
          <p:cNvPr id="180" name="Google Shape;180;p3"/>
          <p:cNvPicPr preferRelativeResize="0"/>
          <p:nvPr/>
        </p:nvPicPr>
        <p:blipFill rotWithShape="1">
          <a:blip r:embed="rId6">
            <a:alphaModFix/>
          </a:blip>
          <a:srcRect b="0" l="0" r="0" t="0"/>
          <a:stretch/>
        </p:blipFill>
        <p:spPr>
          <a:xfrm>
            <a:off x="134148" y="2895126"/>
            <a:ext cx="1054911" cy="1054911"/>
          </a:xfrm>
          <a:prstGeom prst="rect">
            <a:avLst/>
          </a:prstGeom>
          <a:noFill/>
          <a:ln>
            <a:noFill/>
          </a:ln>
        </p:spPr>
      </p:pic>
      <p:sp>
        <p:nvSpPr>
          <p:cNvPr id="181" name="Google Shape;181;p3"/>
          <p:cNvSpPr txBox="1"/>
          <p:nvPr/>
        </p:nvSpPr>
        <p:spPr>
          <a:xfrm>
            <a:off x="1259252" y="2654110"/>
            <a:ext cx="84670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E1EFD8"/>
                </a:solidFill>
                <a:latin typeface="Arial"/>
                <a:ea typeface="Arial"/>
                <a:cs typeface="Arial"/>
                <a:sym typeface="Arial"/>
              </a:rPr>
              <a:t>6</a:t>
            </a:r>
            <a:endParaRPr b="1" sz="8800">
              <a:solidFill>
                <a:srgbClr val="E1EFD8"/>
              </a:solidFill>
              <a:latin typeface="Arial"/>
              <a:ea typeface="Arial"/>
              <a:cs typeface="Arial"/>
              <a:sym typeface="Arial"/>
            </a:endParaRPr>
          </a:p>
        </p:txBody>
      </p:sp>
      <p:sp>
        <p:nvSpPr>
          <p:cNvPr id="182" name="Google Shape;182;p3"/>
          <p:cNvSpPr txBox="1"/>
          <p:nvPr/>
        </p:nvSpPr>
        <p:spPr>
          <a:xfrm>
            <a:off x="5578370" y="3327294"/>
            <a:ext cx="957942"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rgbClr val="E1EFD8"/>
                </a:solidFill>
                <a:latin typeface="Calibri"/>
                <a:ea typeface="Calibri"/>
                <a:cs typeface="Calibri"/>
                <a:sym typeface="Calibri"/>
              </a:rPr>
              <a:t>0</a:t>
            </a:r>
            <a:endParaRPr b="1" sz="4000">
              <a:solidFill>
                <a:srgbClr val="E1EFD8"/>
              </a:solidFill>
              <a:latin typeface="Calibri"/>
              <a:ea typeface="Calibri"/>
              <a:cs typeface="Calibri"/>
              <a:sym typeface="Calibri"/>
            </a:endParaRPr>
          </a:p>
        </p:txBody>
      </p:sp>
      <p:sp>
        <p:nvSpPr>
          <p:cNvPr id="183" name="Google Shape;183;p3"/>
          <p:cNvSpPr txBox="1"/>
          <p:nvPr/>
        </p:nvSpPr>
        <p:spPr>
          <a:xfrm>
            <a:off x="2128832" y="2944976"/>
            <a:ext cx="299638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E1EFD8"/>
                </a:solidFill>
                <a:latin typeface="Calibri"/>
                <a:ea typeface="Calibri"/>
                <a:cs typeface="Calibri"/>
                <a:sym typeface="Calibri"/>
              </a:rPr>
              <a:t>Development of Harmonized Policy Documents</a:t>
            </a:r>
            <a:endParaRPr sz="1800">
              <a:solidFill>
                <a:srgbClr val="E1EFD8"/>
              </a:solidFill>
              <a:latin typeface="Calibri"/>
              <a:ea typeface="Calibri"/>
              <a:cs typeface="Calibri"/>
              <a:sym typeface="Calibri"/>
            </a:endParaRPr>
          </a:p>
          <a:p>
            <a:pPr indent="0" lvl="0" marL="0" marR="0" rtl="0" algn="l">
              <a:spcBef>
                <a:spcPts val="0"/>
              </a:spcBef>
              <a:spcAft>
                <a:spcPts val="0"/>
              </a:spcAft>
              <a:buNone/>
            </a:pPr>
            <a:r>
              <a:rPr b="1" lang="en-US" sz="1800">
                <a:solidFill>
                  <a:srgbClr val="E1EFD8"/>
                </a:solidFill>
                <a:latin typeface="Calibri"/>
                <a:ea typeface="Calibri"/>
                <a:cs typeface="Calibri"/>
                <a:sym typeface="Calibri"/>
              </a:rPr>
              <a:t>2024-2027</a:t>
            </a:r>
            <a:endParaRPr b="1" sz="1800">
              <a:solidFill>
                <a:srgbClr val="E1EFD8"/>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4"/>
          <p:cNvSpPr/>
          <p:nvPr/>
        </p:nvSpPr>
        <p:spPr>
          <a:xfrm>
            <a:off x="0" y="1274276"/>
            <a:ext cx="12192000" cy="5572839"/>
          </a:xfrm>
          <a:prstGeom prst="rect">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4"/>
          <p:cNvSpPr/>
          <p:nvPr/>
        </p:nvSpPr>
        <p:spPr>
          <a:xfrm>
            <a:off x="0" y="0"/>
            <a:ext cx="12192000" cy="1274276"/>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4"/>
          <p:cNvSpPr txBox="1"/>
          <p:nvPr/>
        </p:nvSpPr>
        <p:spPr>
          <a:xfrm>
            <a:off x="283026" y="364211"/>
            <a:ext cx="1154974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385623"/>
                </a:solidFill>
                <a:latin typeface="Calibri"/>
                <a:ea typeface="Calibri"/>
                <a:cs typeface="Calibri"/>
                <a:sym typeface="Calibri"/>
              </a:rPr>
              <a:t>CAREC STAFF</a:t>
            </a:r>
            <a:endParaRPr b="1" sz="3200">
              <a:solidFill>
                <a:srgbClr val="385623"/>
              </a:solidFill>
              <a:latin typeface="Calibri"/>
              <a:ea typeface="Calibri"/>
              <a:cs typeface="Calibri"/>
              <a:sym typeface="Calibri"/>
            </a:endParaRPr>
          </a:p>
        </p:txBody>
      </p:sp>
      <p:grpSp>
        <p:nvGrpSpPr>
          <p:cNvPr id="191" name="Google Shape;191;p4"/>
          <p:cNvGrpSpPr/>
          <p:nvPr/>
        </p:nvGrpSpPr>
        <p:grpSpPr>
          <a:xfrm>
            <a:off x="380997" y="1458793"/>
            <a:ext cx="11353802" cy="5203586"/>
            <a:chOff x="380997" y="1458793"/>
            <a:chExt cx="11353802" cy="5203586"/>
          </a:xfrm>
        </p:grpSpPr>
        <p:cxnSp>
          <p:nvCxnSpPr>
            <p:cNvPr id="192" name="Google Shape;192;p4"/>
            <p:cNvCxnSpPr>
              <a:stCxn id="193" idx="2"/>
              <a:endCxn id="194" idx="3"/>
            </p:cNvCxnSpPr>
            <p:nvPr/>
          </p:nvCxnSpPr>
          <p:spPr>
            <a:xfrm rot="5400000">
              <a:off x="2688359" y="3740880"/>
              <a:ext cx="493500" cy="346200"/>
            </a:xfrm>
            <a:prstGeom prst="bentConnector2">
              <a:avLst/>
            </a:prstGeom>
            <a:noFill/>
            <a:ln cap="flat" cmpd="sng" w="9525">
              <a:solidFill>
                <a:srgbClr val="C4E0B2"/>
              </a:solidFill>
              <a:prstDash val="solid"/>
              <a:miter lim="800000"/>
              <a:headEnd len="sm" w="sm" type="none"/>
              <a:tailEnd len="sm" w="sm" type="none"/>
            </a:ln>
          </p:spPr>
        </p:cxnSp>
        <p:cxnSp>
          <p:nvCxnSpPr>
            <p:cNvPr id="195" name="Google Shape;195;p4"/>
            <p:cNvCxnSpPr>
              <a:stCxn id="193" idx="2"/>
              <a:endCxn id="196" idx="1"/>
            </p:cNvCxnSpPr>
            <p:nvPr/>
          </p:nvCxnSpPr>
          <p:spPr>
            <a:xfrm flipH="1" rot="-5400000">
              <a:off x="3034559" y="3740880"/>
              <a:ext cx="493500" cy="346200"/>
            </a:xfrm>
            <a:prstGeom prst="bentConnector2">
              <a:avLst/>
            </a:prstGeom>
            <a:noFill/>
            <a:ln cap="flat" cmpd="sng" w="9525">
              <a:solidFill>
                <a:srgbClr val="C4E0B2"/>
              </a:solidFill>
              <a:prstDash val="solid"/>
              <a:miter lim="800000"/>
              <a:headEnd len="sm" w="sm" type="none"/>
              <a:tailEnd len="sm" w="sm" type="none"/>
            </a:ln>
          </p:spPr>
        </p:cxnSp>
        <p:cxnSp>
          <p:nvCxnSpPr>
            <p:cNvPr id="197" name="Google Shape;197;p4"/>
            <p:cNvCxnSpPr>
              <a:stCxn id="193" idx="2"/>
              <a:endCxn id="198" idx="3"/>
            </p:cNvCxnSpPr>
            <p:nvPr/>
          </p:nvCxnSpPr>
          <p:spPr>
            <a:xfrm rot="5400000">
              <a:off x="2314859" y="4114380"/>
              <a:ext cx="1240500" cy="346200"/>
            </a:xfrm>
            <a:prstGeom prst="bentConnector2">
              <a:avLst/>
            </a:prstGeom>
            <a:noFill/>
            <a:ln cap="flat" cmpd="sng" w="9525">
              <a:solidFill>
                <a:srgbClr val="C4E0B2"/>
              </a:solidFill>
              <a:prstDash val="solid"/>
              <a:miter lim="800000"/>
              <a:headEnd len="sm" w="sm" type="none"/>
              <a:tailEnd len="sm" w="sm" type="none"/>
            </a:ln>
          </p:spPr>
        </p:cxnSp>
        <p:cxnSp>
          <p:nvCxnSpPr>
            <p:cNvPr id="199" name="Google Shape;199;p4"/>
            <p:cNvCxnSpPr>
              <a:stCxn id="193" idx="2"/>
              <a:endCxn id="200" idx="1"/>
            </p:cNvCxnSpPr>
            <p:nvPr/>
          </p:nvCxnSpPr>
          <p:spPr>
            <a:xfrm flipH="1" rot="-5400000">
              <a:off x="2661059" y="4114380"/>
              <a:ext cx="1240500" cy="346200"/>
            </a:xfrm>
            <a:prstGeom prst="bentConnector2">
              <a:avLst/>
            </a:prstGeom>
            <a:noFill/>
            <a:ln cap="flat" cmpd="sng" w="9525">
              <a:solidFill>
                <a:srgbClr val="C4E0B2"/>
              </a:solidFill>
              <a:prstDash val="solid"/>
              <a:miter lim="800000"/>
              <a:headEnd len="sm" w="sm" type="none"/>
              <a:tailEnd len="sm" w="sm" type="none"/>
            </a:ln>
          </p:spPr>
        </p:cxnSp>
        <p:cxnSp>
          <p:nvCxnSpPr>
            <p:cNvPr id="201" name="Google Shape;201;p4"/>
            <p:cNvCxnSpPr>
              <a:stCxn id="193" idx="2"/>
              <a:endCxn id="202" idx="3"/>
            </p:cNvCxnSpPr>
            <p:nvPr/>
          </p:nvCxnSpPr>
          <p:spPr>
            <a:xfrm rot="5400000">
              <a:off x="1922309" y="4506930"/>
              <a:ext cx="2025600" cy="346200"/>
            </a:xfrm>
            <a:prstGeom prst="bentConnector2">
              <a:avLst/>
            </a:prstGeom>
            <a:noFill/>
            <a:ln cap="flat" cmpd="sng" w="9525">
              <a:solidFill>
                <a:srgbClr val="C4E0B2"/>
              </a:solidFill>
              <a:prstDash val="solid"/>
              <a:miter lim="800000"/>
              <a:headEnd len="sm" w="sm" type="none"/>
              <a:tailEnd len="sm" w="sm" type="none"/>
            </a:ln>
          </p:spPr>
        </p:cxnSp>
        <p:cxnSp>
          <p:nvCxnSpPr>
            <p:cNvPr id="203" name="Google Shape;203;p4"/>
            <p:cNvCxnSpPr>
              <a:stCxn id="193" idx="2"/>
              <a:endCxn id="204" idx="1"/>
            </p:cNvCxnSpPr>
            <p:nvPr/>
          </p:nvCxnSpPr>
          <p:spPr>
            <a:xfrm flipH="1" rot="-5400000">
              <a:off x="2268509" y="4506930"/>
              <a:ext cx="2025600" cy="346200"/>
            </a:xfrm>
            <a:prstGeom prst="bentConnector2">
              <a:avLst/>
            </a:prstGeom>
            <a:noFill/>
            <a:ln cap="flat" cmpd="sng" w="9525">
              <a:solidFill>
                <a:srgbClr val="C4E0B2"/>
              </a:solidFill>
              <a:prstDash val="solid"/>
              <a:miter lim="800000"/>
              <a:headEnd len="sm" w="sm" type="none"/>
              <a:tailEnd len="sm" w="sm" type="none"/>
            </a:ln>
          </p:spPr>
        </p:cxnSp>
        <p:sp>
          <p:nvSpPr>
            <p:cNvPr id="193" name="Google Shape;193;p4"/>
            <p:cNvSpPr/>
            <p:nvPr/>
          </p:nvSpPr>
          <p:spPr>
            <a:xfrm>
              <a:off x="2128352" y="3109657"/>
              <a:ext cx="1959713" cy="55757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p4"/>
            <p:cNvSpPr/>
            <p:nvPr/>
          </p:nvSpPr>
          <p:spPr>
            <a:xfrm>
              <a:off x="2203746" y="3223550"/>
              <a:ext cx="1959713" cy="496375"/>
            </a:xfrm>
            <a:prstGeom prst="roundRect">
              <a:avLst>
                <a:gd fmla="val 16667" name="adj"/>
              </a:avLst>
            </a:prstGeom>
            <a:solidFill>
              <a:srgbClr val="FFFFFF">
                <a:alpha val="80784"/>
              </a:srgbClr>
            </a:solidFill>
            <a:ln cap="flat" cmpd="sng" w="9525">
              <a:solidFill>
                <a:srgbClr val="00857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Team Leader</a:t>
              </a:r>
              <a:endParaRPr/>
            </a:p>
          </p:txBody>
        </p:sp>
        <p:sp>
          <p:nvSpPr>
            <p:cNvPr id="194" name="Google Shape;194;p4"/>
            <p:cNvSpPr/>
            <p:nvPr/>
          </p:nvSpPr>
          <p:spPr>
            <a:xfrm>
              <a:off x="801869" y="3882017"/>
              <a:ext cx="1960019" cy="55757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6" name="Google Shape;206;p4"/>
            <p:cNvSpPr/>
            <p:nvPr/>
          </p:nvSpPr>
          <p:spPr>
            <a:xfrm>
              <a:off x="858467" y="3995911"/>
              <a:ext cx="1959713" cy="496375"/>
            </a:xfrm>
            <a:prstGeom prst="roundRect">
              <a:avLst>
                <a:gd fmla="val 16667" name="adj"/>
              </a:avLst>
            </a:prstGeom>
            <a:solidFill>
              <a:srgbClr val="FFFFFF">
                <a:alpha val="80784"/>
              </a:srgbClr>
            </a:solidFill>
            <a:ln cap="flat" cmpd="sng" w="9525">
              <a:solidFill>
                <a:srgbClr val="00857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Deputy Team Leader</a:t>
              </a:r>
              <a:endParaRPr/>
            </a:p>
          </p:txBody>
        </p:sp>
        <p:sp>
          <p:nvSpPr>
            <p:cNvPr id="196" name="Google Shape;196;p4"/>
            <p:cNvSpPr/>
            <p:nvPr/>
          </p:nvSpPr>
          <p:spPr>
            <a:xfrm>
              <a:off x="3454531" y="3882018"/>
              <a:ext cx="1960019" cy="55757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4"/>
            <p:cNvSpPr/>
            <p:nvPr/>
          </p:nvSpPr>
          <p:spPr>
            <a:xfrm>
              <a:off x="3530076" y="3995911"/>
              <a:ext cx="1959713" cy="496375"/>
            </a:xfrm>
            <a:prstGeom prst="roundRect">
              <a:avLst>
                <a:gd fmla="val 16667" name="adj"/>
              </a:avLst>
            </a:prstGeom>
            <a:solidFill>
              <a:srgbClr val="FFFFFF">
                <a:alpha val="80784"/>
              </a:srgbClr>
            </a:solidFill>
            <a:ln cap="flat" cmpd="sng" w="9525">
              <a:solidFill>
                <a:srgbClr val="00857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Financial management specialist</a:t>
              </a:r>
              <a:endParaRPr/>
            </a:p>
          </p:txBody>
        </p:sp>
        <p:sp>
          <p:nvSpPr>
            <p:cNvPr id="200" name="Google Shape;200;p4"/>
            <p:cNvSpPr/>
            <p:nvPr/>
          </p:nvSpPr>
          <p:spPr>
            <a:xfrm>
              <a:off x="3454531" y="4628987"/>
              <a:ext cx="1960019" cy="55757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8" name="Google Shape;208;p4"/>
            <p:cNvSpPr/>
            <p:nvPr/>
          </p:nvSpPr>
          <p:spPr>
            <a:xfrm>
              <a:off x="3530076" y="4741183"/>
              <a:ext cx="1959713" cy="496375"/>
            </a:xfrm>
            <a:prstGeom prst="roundRect">
              <a:avLst>
                <a:gd fmla="val 16667" name="adj"/>
              </a:avLst>
            </a:prstGeom>
            <a:solidFill>
              <a:srgbClr val="FFFFFF">
                <a:alpha val="80784"/>
              </a:srgbClr>
            </a:solidFill>
            <a:ln cap="flat" cmpd="sng" w="9525">
              <a:solidFill>
                <a:srgbClr val="00857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Biodiversity Specialist</a:t>
              </a:r>
              <a:endParaRPr/>
            </a:p>
          </p:txBody>
        </p:sp>
        <p:sp>
          <p:nvSpPr>
            <p:cNvPr id="198" name="Google Shape;198;p4"/>
            <p:cNvSpPr/>
            <p:nvPr/>
          </p:nvSpPr>
          <p:spPr>
            <a:xfrm>
              <a:off x="801869" y="4628986"/>
              <a:ext cx="1960019" cy="55757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9" name="Google Shape;209;p4"/>
            <p:cNvSpPr/>
            <p:nvPr/>
          </p:nvSpPr>
          <p:spPr>
            <a:xfrm>
              <a:off x="858467" y="4736936"/>
              <a:ext cx="1959713" cy="496375"/>
            </a:xfrm>
            <a:prstGeom prst="roundRect">
              <a:avLst>
                <a:gd fmla="val 16667" name="adj"/>
              </a:avLst>
            </a:prstGeom>
            <a:solidFill>
              <a:srgbClr val="FFFFFF">
                <a:alpha val="80784"/>
              </a:srgbClr>
            </a:solidFill>
            <a:ln cap="flat" cmpd="sng" w="9525">
              <a:solidFill>
                <a:srgbClr val="00857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M&amp;E and Reporting Officer</a:t>
              </a:r>
              <a:endParaRPr/>
            </a:p>
          </p:txBody>
        </p:sp>
        <p:sp>
          <p:nvSpPr>
            <p:cNvPr id="210" name="Google Shape;210;p4"/>
            <p:cNvSpPr/>
            <p:nvPr/>
          </p:nvSpPr>
          <p:spPr>
            <a:xfrm>
              <a:off x="591969" y="2692570"/>
              <a:ext cx="5120893" cy="3697028"/>
            </a:xfrm>
            <a:prstGeom prst="rect">
              <a:avLst/>
            </a:prstGeom>
            <a:noFill/>
            <a:ln cap="flat" cmpd="sng" w="19050">
              <a:solidFill>
                <a:srgbClr val="C4E0B2"/>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1" name="Google Shape;211;p4"/>
            <p:cNvSpPr txBox="1"/>
            <p:nvPr/>
          </p:nvSpPr>
          <p:spPr>
            <a:xfrm>
              <a:off x="2461973" y="2718321"/>
              <a:ext cx="142160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E1EFD8"/>
                  </a:solidFill>
                  <a:latin typeface="Calibri"/>
                  <a:ea typeface="Calibri"/>
                  <a:cs typeface="Calibri"/>
                  <a:sym typeface="Calibri"/>
                </a:rPr>
                <a:t>Key Experts</a:t>
              </a:r>
              <a:endParaRPr/>
            </a:p>
          </p:txBody>
        </p:sp>
        <p:sp>
          <p:nvSpPr>
            <p:cNvPr id="202" name="Google Shape;202;p4"/>
            <p:cNvSpPr/>
            <p:nvPr/>
          </p:nvSpPr>
          <p:spPr>
            <a:xfrm>
              <a:off x="801869" y="5414058"/>
              <a:ext cx="1960019" cy="55757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2" name="Google Shape;212;p4"/>
            <p:cNvSpPr/>
            <p:nvPr/>
          </p:nvSpPr>
          <p:spPr>
            <a:xfrm>
              <a:off x="858467" y="5524556"/>
              <a:ext cx="1959713" cy="496375"/>
            </a:xfrm>
            <a:prstGeom prst="roundRect">
              <a:avLst>
                <a:gd fmla="val 16667" name="adj"/>
              </a:avLst>
            </a:prstGeom>
            <a:solidFill>
              <a:srgbClr val="FFFFFF">
                <a:alpha val="80784"/>
              </a:srgbClr>
            </a:solidFill>
            <a:ln cap="flat" cmpd="sng" w="9525">
              <a:solidFill>
                <a:srgbClr val="00857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PR and Communication Specialist</a:t>
              </a:r>
              <a:endParaRPr/>
            </a:p>
          </p:txBody>
        </p:sp>
        <p:sp>
          <p:nvSpPr>
            <p:cNvPr id="204" name="Google Shape;204;p4"/>
            <p:cNvSpPr/>
            <p:nvPr/>
          </p:nvSpPr>
          <p:spPr>
            <a:xfrm>
              <a:off x="3454531" y="5414059"/>
              <a:ext cx="1960019" cy="55757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4"/>
            <p:cNvSpPr/>
            <p:nvPr/>
          </p:nvSpPr>
          <p:spPr>
            <a:xfrm>
              <a:off x="3530076" y="5524556"/>
              <a:ext cx="1959713" cy="496375"/>
            </a:xfrm>
            <a:prstGeom prst="roundRect">
              <a:avLst>
                <a:gd fmla="val 16667" name="adj"/>
              </a:avLst>
            </a:prstGeom>
            <a:solidFill>
              <a:srgbClr val="FFFFFF">
                <a:alpha val="80784"/>
              </a:srgbClr>
            </a:solidFill>
            <a:ln cap="flat" cmpd="sng" w="9525">
              <a:solidFill>
                <a:srgbClr val="00857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Knowledge Management Specialist</a:t>
              </a:r>
              <a:endParaRPr/>
            </a:p>
          </p:txBody>
        </p:sp>
        <p:sp>
          <p:nvSpPr>
            <p:cNvPr id="214" name="Google Shape;214;p4"/>
            <p:cNvSpPr/>
            <p:nvPr/>
          </p:nvSpPr>
          <p:spPr>
            <a:xfrm>
              <a:off x="6661530" y="3297887"/>
              <a:ext cx="4571361" cy="201656"/>
            </a:xfrm>
            <a:prstGeom prst="rect">
              <a:avLst/>
            </a:prstGeom>
            <a:solidFill>
              <a:schemeClr val="lt1">
                <a:alpha val="89803"/>
              </a:schemeClr>
            </a:solidFill>
            <a:ln cap="flat" cmpd="sng" w="12700">
              <a:solidFill>
                <a:srgbClr val="A8D08C"/>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4"/>
            <p:cNvSpPr/>
            <p:nvPr/>
          </p:nvSpPr>
          <p:spPr>
            <a:xfrm>
              <a:off x="6889874" y="3092700"/>
              <a:ext cx="4057478" cy="323300"/>
            </a:xfrm>
            <a:custGeom>
              <a:rect b="b" l="l" r="r" t="t"/>
              <a:pathLst>
                <a:path extrusionOk="0" h="242408" w="3781273">
                  <a:moveTo>
                    <a:pt x="0" y="40402"/>
                  </a:moveTo>
                  <a:cubicBezTo>
                    <a:pt x="0" y="18089"/>
                    <a:pt x="18089" y="0"/>
                    <a:pt x="40402" y="0"/>
                  </a:cubicBezTo>
                  <a:lnTo>
                    <a:pt x="3740871" y="0"/>
                  </a:lnTo>
                  <a:cubicBezTo>
                    <a:pt x="3763184" y="0"/>
                    <a:pt x="3781273" y="18089"/>
                    <a:pt x="3781273" y="40402"/>
                  </a:cubicBezTo>
                  <a:lnTo>
                    <a:pt x="3781273" y="202006"/>
                  </a:lnTo>
                  <a:cubicBezTo>
                    <a:pt x="3781273" y="224319"/>
                    <a:pt x="3763184" y="242408"/>
                    <a:pt x="3740871" y="242408"/>
                  </a:cubicBezTo>
                  <a:lnTo>
                    <a:pt x="40402" y="242408"/>
                  </a:lnTo>
                  <a:cubicBezTo>
                    <a:pt x="18089" y="242408"/>
                    <a:pt x="0" y="224319"/>
                    <a:pt x="0" y="202006"/>
                  </a:cubicBezTo>
                  <a:lnTo>
                    <a:pt x="0" y="40402"/>
                  </a:lnTo>
                  <a:close/>
                </a:path>
              </a:pathLst>
            </a:custGeom>
            <a:solidFill>
              <a:srgbClr val="A8D08C"/>
            </a:solidFill>
            <a:ln cap="flat" cmpd="sng" w="12700">
              <a:solidFill>
                <a:srgbClr val="A8D08C"/>
              </a:solidFill>
              <a:prstDash val="solid"/>
              <a:miter lim="800000"/>
              <a:headEnd len="sm" w="sm" type="none"/>
              <a:tailEnd len="sm" w="sm" type="none"/>
            </a:ln>
          </p:spPr>
          <p:txBody>
            <a:bodyPr anchorCtr="0" anchor="ctr" bIns="11825" lIns="124550" spcFirstLastPara="1" rIns="124550" wrap="square" tIns="11825">
              <a:noAutofit/>
            </a:bodyPr>
            <a:lstStyle/>
            <a:p>
              <a:pPr indent="0" lvl="0" marL="0" marR="0" rtl="0" algn="l">
                <a:lnSpc>
                  <a:spcPct val="90000"/>
                </a:lnSpc>
                <a:spcBef>
                  <a:spcPts val="0"/>
                </a:spcBef>
                <a:spcAft>
                  <a:spcPts val="0"/>
                </a:spcAft>
                <a:buClr>
                  <a:srgbClr val="385623"/>
                </a:buClr>
                <a:buSzPts val="1400"/>
                <a:buFont typeface="Calibri"/>
                <a:buNone/>
              </a:pPr>
              <a:r>
                <a:rPr b="1" lang="en-US" sz="1400">
                  <a:solidFill>
                    <a:srgbClr val="385623"/>
                  </a:solidFill>
                  <a:latin typeface="Calibri"/>
                  <a:ea typeface="Calibri"/>
                  <a:cs typeface="Calibri"/>
                  <a:sym typeface="Calibri"/>
                </a:rPr>
                <a:t>International relations specialist</a:t>
              </a:r>
              <a:endParaRPr/>
            </a:p>
          </p:txBody>
        </p:sp>
        <p:sp>
          <p:nvSpPr>
            <p:cNvPr id="216" name="Google Shape;216;p4"/>
            <p:cNvSpPr/>
            <p:nvPr/>
          </p:nvSpPr>
          <p:spPr>
            <a:xfrm>
              <a:off x="6661530" y="3747943"/>
              <a:ext cx="4571361" cy="201656"/>
            </a:xfrm>
            <a:prstGeom prst="rect">
              <a:avLst/>
            </a:prstGeom>
            <a:solidFill>
              <a:schemeClr val="lt1">
                <a:alpha val="89803"/>
              </a:schemeClr>
            </a:solidFill>
            <a:ln cap="flat" cmpd="sng" w="12700">
              <a:solidFill>
                <a:srgbClr val="A8D08C"/>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
            <p:cNvSpPr/>
            <p:nvPr/>
          </p:nvSpPr>
          <p:spPr>
            <a:xfrm>
              <a:off x="6889874" y="3542755"/>
              <a:ext cx="4057478" cy="323300"/>
            </a:xfrm>
            <a:custGeom>
              <a:rect b="b" l="l" r="r" t="t"/>
              <a:pathLst>
                <a:path extrusionOk="0" h="242408" w="3781273">
                  <a:moveTo>
                    <a:pt x="0" y="40402"/>
                  </a:moveTo>
                  <a:cubicBezTo>
                    <a:pt x="0" y="18089"/>
                    <a:pt x="18089" y="0"/>
                    <a:pt x="40402" y="0"/>
                  </a:cubicBezTo>
                  <a:lnTo>
                    <a:pt x="3740871" y="0"/>
                  </a:lnTo>
                  <a:cubicBezTo>
                    <a:pt x="3763184" y="0"/>
                    <a:pt x="3781273" y="18089"/>
                    <a:pt x="3781273" y="40402"/>
                  </a:cubicBezTo>
                  <a:lnTo>
                    <a:pt x="3781273" y="202006"/>
                  </a:lnTo>
                  <a:cubicBezTo>
                    <a:pt x="3781273" y="224319"/>
                    <a:pt x="3763184" y="242408"/>
                    <a:pt x="3740871" y="242408"/>
                  </a:cubicBezTo>
                  <a:lnTo>
                    <a:pt x="40402" y="242408"/>
                  </a:lnTo>
                  <a:cubicBezTo>
                    <a:pt x="18089" y="242408"/>
                    <a:pt x="0" y="224319"/>
                    <a:pt x="0" y="202006"/>
                  </a:cubicBezTo>
                  <a:lnTo>
                    <a:pt x="0" y="40402"/>
                  </a:lnTo>
                  <a:close/>
                </a:path>
              </a:pathLst>
            </a:custGeom>
            <a:solidFill>
              <a:srgbClr val="A8D08C"/>
            </a:solidFill>
            <a:ln cap="flat" cmpd="sng" w="12700">
              <a:solidFill>
                <a:srgbClr val="A8D08C"/>
              </a:solidFill>
              <a:prstDash val="solid"/>
              <a:miter lim="800000"/>
              <a:headEnd len="sm" w="sm" type="none"/>
              <a:tailEnd len="sm" w="sm" type="none"/>
            </a:ln>
          </p:spPr>
          <p:txBody>
            <a:bodyPr anchorCtr="0" anchor="ctr" bIns="11825" lIns="124550" spcFirstLastPara="1" rIns="124550" wrap="square" tIns="11825">
              <a:noAutofit/>
            </a:bodyPr>
            <a:lstStyle/>
            <a:p>
              <a:pPr indent="0" lvl="0" marL="0" marR="0" rtl="0" algn="l">
                <a:lnSpc>
                  <a:spcPct val="90000"/>
                </a:lnSpc>
                <a:spcBef>
                  <a:spcPts val="0"/>
                </a:spcBef>
                <a:spcAft>
                  <a:spcPts val="0"/>
                </a:spcAft>
                <a:buClr>
                  <a:srgbClr val="385623"/>
                </a:buClr>
                <a:buSzPts val="1400"/>
                <a:buFont typeface="Calibri"/>
                <a:buNone/>
              </a:pPr>
              <a:r>
                <a:rPr b="1" lang="en-US" sz="1400">
                  <a:solidFill>
                    <a:srgbClr val="385623"/>
                  </a:solidFill>
                  <a:latin typeface="Calibri"/>
                  <a:ea typeface="Calibri"/>
                  <a:cs typeface="Calibri"/>
                  <a:sym typeface="Calibri"/>
                </a:rPr>
                <a:t>International PA/forest management specialist</a:t>
              </a:r>
              <a:endParaRPr/>
            </a:p>
          </p:txBody>
        </p:sp>
        <p:sp>
          <p:nvSpPr>
            <p:cNvPr id="218" name="Google Shape;218;p4"/>
            <p:cNvSpPr/>
            <p:nvPr/>
          </p:nvSpPr>
          <p:spPr>
            <a:xfrm>
              <a:off x="6661530" y="4197999"/>
              <a:ext cx="4571361" cy="201656"/>
            </a:xfrm>
            <a:prstGeom prst="rect">
              <a:avLst/>
            </a:prstGeom>
            <a:solidFill>
              <a:schemeClr val="lt1">
                <a:alpha val="89803"/>
              </a:schemeClr>
            </a:solidFill>
            <a:ln cap="flat" cmpd="sng" w="12700">
              <a:solidFill>
                <a:srgbClr val="00857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
            <p:cNvSpPr/>
            <p:nvPr/>
          </p:nvSpPr>
          <p:spPr>
            <a:xfrm>
              <a:off x="6889874" y="3992811"/>
              <a:ext cx="4057478" cy="323300"/>
            </a:xfrm>
            <a:custGeom>
              <a:rect b="b" l="l" r="r" t="t"/>
              <a:pathLst>
                <a:path extrusionOk="0" h="242408" w="3781273">
                  <a:moveTo>
                    <a:pt x="0" y="40402"/>
                  </a:moveTo>
                  <a:cubicBezTo>
                    <a:pt x="0" y="18089"/>
                    <a:pt x="18089" y="0"/>
                    <a:pt x="40402" y="0"/>
                  </a:cubicBezTo>
                  <a:lnTo>
                    <a:pt x="3740871" y="0"/>
                  </a:lnTo>
                  <a:cubicBezTo>
                    <a:pt x="3763184" y="0"/>
                    <a:pt x="3781273" y="18089"/>
                    <a:pt x="3781273" y="40402"/>
                  </a:cubicBezTo>
                  <a:lnTo>
                    <a:pt x="3781273" y="202006"/>
                  </a:lnTo>
                  <a:cubicBezTo>
                    <a:pt x="3781273" y="224319"/>
                    <a:pt x="3763184" y="242408"/>
                    <a:pt x="3740871" y="242408"/>
                  </a:cubicBezTo>
                  <a:lnTo>
                    <a:pt x="40402" y="242408"/>
                  </a:lnTo>
                  <a:cubicBezTo>
                    <a:pt x="18089" y="242408"/>
                    <a:pt x="0" y="224319"/>
                    <a:pt x="0" y="202006"/>
                  </a:cubicBezTo>
                  <a:lnTo>
                    <a:pt x="0" y="40402"/>
                  </a:lnTo>
                  <a:close/>
                </a:path>
              </a:pathLst>
            </a:custGeom>
            <a:solidFill>
              <a:srgbClr val="385623"/>
            </a:solidFill>
            <a:ln cap="flat" cmpd="sng" w="12700">
              <a:solidFill>
                <a:srgbClr val="008575"/>
              </a:solidFill>
              <a:prstDash val="solid"/>
              <a:miter lim="800000"/>
              <a:headEnd len="sm" w="sm" type="none"/>
              <a:tailEnd len="sm" w="sm" type="none"/>
            </a:ln>
          </p:spPr>
          <p:txBody>
            <a:bodyPr anchorCtr="0" anchor="ctr" bIns="11825" lIns="124550" spcFirstLastPara="1" rIns="124550" wrap="square" tIns="11825">
              <a:noAutofit/>
            </a:bodyPr>
            <a:lstStyle/>
            <a:p>
              <a:pPr indent="0" lvl="0" marL="0" marR="0" rtl="0" algn="l">
                <a:lnSpc>
                  <a:spcPct val="90000"/>
                </a:lnSpc>
                <a:spcBef>
                  <a:spcPts val="0"/>
                </a:spcBef>
                <a:spcAft>
                  <a:spcPts val="0"/>
                </a:spcAft>
                <a:buClr>
                  <a:srgbClr val="E1EFD8"/>
                </a:buClr>
                <a:buSzPts val="1400"/>
                <a:buFont typeface="Calibri"/>
                <a:buNone/>
              </a:pPr>
              <a:r>
                <a:rPr b="1" lang="en-US" sz="1400">
                  <a:solidFill>
                    <a:srgbClr val="E1EFD8"/>
                  </a:solidFill>
                  <a:latin typeface="Calibri"/>
                  <a:ea typeface="Calibri"/>
                  <a:cs typeface="Calibri"/>
                  <a:sym typeface="Calibri"/>
                </a:rPr>
                <a:t>Forest management specialist</a:t>
              </a:r>
              <a:endParaRPr/>
            </a:p>
          </p:txBody>
        </p:sp>
        <p:sp>
          <p:nvSpPr>
            <p:cNvPr id="220" name="Google Shape;220;p4"/>
            <p:cNvSpPr/>
            <p:nvPr/>
          </p:nvSpPr>
          <p:spPr>
            <a:xfrm>
              <a:off x="6661530" y="4648056"/>
              <a:ext cx="4571361" cy="201656"/>
            </a:xfrm>
            <a:prstGeom prst="rect">
              <a:avLst/>
            </a:prstGeom>
            <a:solidFill>
              <a:schemeClr val="lt1">
                <a:alpha val="89803"/>
              </a:schemeClr>
            </a:solidFill>
            <a:ln cap="flat" cmpd="sng" w="12700">
              <a:solidFill>
                <a:srgbClr val="00857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4"/>
            <p:cNvSpPr/>
            <p:nvPr/>
          </p:nvSpPr>
          <p:spPr>
            <a:xfrm>
              <a:off x="6889874" y="4442867"/>
              <a:ext cx="4057478" cy="323300"/>
            </a:xfrm>
            <a:custGeom>
              <a:rect b="b" l="l" r="r" t="t"/>
              <a:pathLst>
                <a:path extrusionOk="0" h="242408" w="3781273">
                  <a:moveTo>
                    <a:pt x="0" y="40402"/>
                  </a:moveTo>
                  <a:cubicBezTo>
                    <a:pt x="0" y="18089"/>
                    <a:pt x="18089" y="0"/>
                    <a:pt x="40402" y="0"/>
                  </a:cubicBezTo>
                  <a:lnTo>
                    <a:pt x="3740871" y="0"/>
                  </a:lnTo>
                  <a:cubicBezTo>
                    <a:pt x="3763184" y="0"/>
                    <a:pt x="3781273" y="18089"/>
                    <a:pt x="3781273" y="40402"/>
                  </a:cubicBezTo>
                  <a:lnTo>
                    <a:pt x="3781273" y="202006"/>
                  </a:lnTo>
                  <a:cubicBezTo>
                    <a:pt x="3781273" y="224319"/>
                    <a:pt x="3763184" y="242408"/>
                    <a:pt x="3740871" y="242408"/>
                  </a:cubicBezTo>
                  <a:lnTo>
                    <a:pt x="40402" y="242408"/>
                  </a:lnTo>
                  <a:cubicBezTo>
                    <a:pt x="18089" y="242408"/>
                    <a:pt x="0" y="224319"/>
                    <a:pt x="0" y="202006"/>
                  </a:cubicBezTo>
                  <a:lnTo>
                    <a:pt x="0" y="40402"/>
                  </a:lnTo>
                  <a:close/>
                </a:path>
              </a:pathLst>
            </a:custGeom>
            <a:solidFill>
              <a:srgbClr val="385623"/>
            </a:solidFill>
            <a:ln cap="flat" cmpd="sng" w="12700">
              <a:solidFill>
                <a:srgbClr val="008575"/>
              </a:solidFill>
              <a:prstDash val="solid"/>
              <a:miter lim="800000"/>
              <a:headEnd len="sm" w="sm" type="none"/>
              <a:tailEnd len="sm" w="sm" type="none"/>
            </a:ln>
          </p:spPr>
          <p:txBody>
            <a:bodyPr anchorCtr="0" anchor="ctr" bIns="11825" lIns="124550" spcFirstLastPara="1" rIns="124550" wrap="square" tIns="11825">
              <a:noAutofit/>
            </a:bodyPr>
            <a:lstStyle/>
            <a:p>
              <a:pPr indent="0" lvl="0" marL="0" marR="0" rtl="0" algn="l">
                <a:lnSpc>
                  <a:spcPct val="90000"/>
                </a:lnSpc>
                <a:spcBef>
                  <a:spcPts val="0"/>
                </a:spcBef>
                <a:spcAft>
                  <a:spcPts val="0"/>
                </a:spcAft>
                <a:buClr>
                  <a:srgbClr val="E1EFD8"/>
                </a:buClr>
                <a:buSzPts val="1400"/>
                <a:buFont typeface="Calibri"/>
                <a:buNone/>
              </a:pPr>
              <a:r>
                <a:rPr b="1" lang="en-US" sz="1400">
                  <a:solidFill>
                    <a:srgbClr val="E1EFD8"/>
                  </a:solidFill>
                  <a:latin typeface="Calibri"/>
                  <a:ea typeface="Calibri"/>
                  <a:cs typeface="Calibri"/>
                  <a:sym typeface="Calibri"/>
                </a:rPr>
                <a:t>Environmental and social specialist</a:t>
              </a:r>
              <a:endParaRPr/>
            </a:p>
          </p:txBody>
        </p:sp>
        <p:sp>
          <p:nvSpPr>
            <p:cNvPr id="222" name="Google Shape;222;p4"/>
            <p:cNvSpPr/>
            <p:nvPr/>
          </p:nvSpPr>
          <p:spPr>
            <a:xfrm>
              <a:off x="6661530" y="5098112"/>
              <a:ext cx="4571361" cy="201656"/>
            </a:xfrm>
            <a:prstGeom prst="rect">
              <a:avLst/>
            </a:prstGeom>
            <a:solidFill>
              <a:schemeClr val="lt1">
                <a:alpha val="89803"/>
              </a:schemeClr>
            </a:solidFill>
            <a:ln cap="flat" cmpd="sng" w="12700">
              <a:solidFill>
                <a:srgbClr val="00857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4"/>
            <p:cNvSpPr/>
            <p:nvPr/>
          </p:nvSpPr>
          <p:spPr>
            <a:xfrm>
              <a:off x="6889874" y="4892924"/>
              <a:ext cx="4057478" cy="323300"/>
            </a:xfrm>
            <a:custGeom>
              <a:rect b="b" l="l" r="r" t="t"/>
              <a:pathLst>
                <a:path extrusionOk="0" h="242408" w="3781273">
                  <a:moveTo>
                    <a:pt x="0" y="40402"/>
                  </a:moveTo>
                  <a:cubicBezTo>
                    <a:pt x="0" y="18089"/>
                    <a:pt x="18089" y="0"/>
                    <a:pt x="40402" y="0"/>
                  </a:cubicBezTo>
                  <a:lnTo>
                    <a:pt x="3740871" y="0"/>
                  </a:lnTo>
                  <a:cubicBezTo>
                    <a:pt x="3763184" y="0"/>
                    <a:pt x="3781273" y="18089"/>
                    <a:pt x="3781273" y="40402"/>
                  </a:cubicBezTo>
                  <a:lnTo>
                    <a:pt x="3781273" y="202006"/>
                  </a:lnTo>
                  <a:cubicBezTo>
                    <a:pt x="3781273" y="224319"/>
                    <a:pt x="3763184" y="242408"/>
                    <a:pt x="3740871" y="242408"/>
                  </a:cubicBezTo>
                  <a:lnTo>
                    <a:pt x="40402" y="242408"/>
                  </a:lnTo>
                  <a:cubicBezTo>
                    <a:pt x="18089" y="242408"/>
                    <a:pt x="0" y="224319"/>
                    <a:pt x="0" y="202006"/>
                  </a:cubicBezTo>
                  <a:lnTo>
                    <a:pt x="0" y="40402"/>
                  </a:lnTo>
                  <a:close/>
                </a:path>
              </a:pathLst>
            </a:custGeom>
            <a:solidFill>
              <a:srgbClr val="385623"/>
            </a:solidFill>
            <a:ln cap="flat" cmpd="sng" w="12700">
              <a:solidFill>
                <a:srgbClr val="008575"/>
              </a:solidFill>
              <a:prstDash val="solid"/>
              <a:miter lim="800000"/>
              <a:headEnd len="sm" w="sm" type="none"/>
              <a:tailEnd len="sm" w="sm" type="none"/>
            </a:ln>
          </p:spPr>
          <p:txBody>
            <a:bodyPr anchorCtr="0" anchor="ctr" bIns="11825" lIns="124550" spcFirstLastPara="1" rIns="124550" wrap="square" tIns="11825">
              <a:noAutofit/>
            </a:bodyPr>
            <a:lstStyle/>
            <a:p>
              <a:pPr indent="0" lvl="0" marL="0" marR="0" rtl="0" algn="l">
                <a:lnSpc>
                  <a:spcPct val="90000"/>
                </a:lnSpc>
                <a:spcBef>
                  <a:spcPts val="0"/>
                </a:spcBef>
                <a:spcAft>
                  <a:spcPts val="0"/>
                </a:spcAft>
                <a:buClr>
                  <a:srgbClr val="E1EFD8"/>
                </a:buClr>
                <a:buSzPts val="1400"/>
                <a:buFont typeface="Calibri"/>
                <a:buNone/>
              </a:pPr>
              <a:r>
                <a:rPr b="1" lang="en-US" sz="1400">
                  <a:solidFill>
                    <a:srgbClr val="E1EFD8"/>
                  </a:solidFill>
                  <a:latin typeface="Calibri"/>
                  <a:ea typeface="Calibri"/>
                  <a:cs typeface="Calibri"/>
                  <a:sym typeface="Calibri"/>
                </a:rPr>
                <a:t>Pasture management specialist</a:t>
              </a:r>
              <a:endParaRPr/>
            </a:p>
          </p:txBody>
        </p:sp>
        <p:sp>
          <p:nvSpPr>
            <p:cNvPr id="224" name="Google Shape;224;p4"/>
            <p:cNvSpPr/>
            <p:nvPr/>
          </p:nvSpPr>
          <p:spPr>
            <a:xfrm>
              <a:off x="6661530" y="5548168"/>
              <a:ext cx="4571361" cy="201656"/>
            </a:xfrm>
            <a:prstGeom prst="rect">
              <a:avLst/>
            </a:prstGeom>
            <a:solidFill>
              <a:schemeClr val="lt1">
                <a:alpha val="89803"/>
              </a:schemeClr>
            </a:solidFill>
            <a:ln cap="flat" cmpd="sng" w="12700">
              <a:solidFill>
                <a:srgbClr val="00857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
            <p:cNvSpPr/>
            <p:nvPr/>
          </p:nvSpPr>
          <p:spPr>
            <a:xfrm>
              <a:off x="6889874" y="5342980"/>
              <a:ext cx="4057478" cy="323300"/>
            </a:xfrm>
            <a:custGeom>
              <a:rect b="b" l="l" r="r" t="t"/>
              <a:pathLst>
                <a:path extrusionOk="0" h="242408" w="3781273">
                  <a:moveTo>
                    <a:pt x="0" y="40402"/>
                  </a:moveTo>
                  <a:cubicBezTo>
                    <a:pt x="0" y="18089"/>
                    <a:pt x="18089" y="0"/>
                    <a:pt x="40402" y="0"/>
                  </a:cubicBezTo>
                  <a:lnTo>
                    <a:pt x="3740871" y="0"/>
                  </a:lnTo>
                  <a:cubicBezTo>
                    <a:pt x="3763184" y="0"/>
                    <a:pt x="3781273" y="18089"/>
                    <a:pt x="3781273" y="40402"/>
                  </a:cubicBezTo>
                  <a:lnTo>
                    <a:pt x="3781273" y="202006"/>
                  </a:lnTo>
                  <a:cubicBezTo>
                    <a:pt x="3781273" y="224319"/>
                    <a:pt x="3763184" y="242408"/>
                    <a:pt x="3740871" y="242408"/>
                  </a:cubicBezTo>
                  <a:lnTo>
                    <a:pt x="40402" y="242408"/>
                  </a:lnTo>
                  <a:cubicBezTo>
                    <a:pt x="18089" y="242408"/>
                    <a:pt x="0" y="224319"/>
                    <a:pt x="0" y="202006"/>
                  </a:cubicBezTo>
                  <a:lnTo>
                    <a:pt x="0" y="40402"/>
                  </a:lnTo>
                  <a:close/>
                </a:path>
              </a:pathLst>
            </a:custGeom>
            <a:solidFill>
              <a:srgbClr val="385623"/>
            </a:solidFill>
            <a:ln cap="flat" cmpd="sng" w="12700">
              <a:solidFill>
                <a:srgbClr val="008575"/>
              </a:solidFill>
              <a:prstDash val="solid"/>
              <a:miter lim="800000"/>
              <a:headEnd len="sm" w="sm" type="none"/>
              <a:tailEnd len="sm" w="sm" type="none"/>
            </a:ln>
          </p:spPr>
          <p:txBody>
            <a:bodyPr anchorCtr="0" anchor="ctr" bIns="11825" lIns="124550" spcFirstLastPara="1" rIns="124550" wrap="square" tIns="11825">
              <a:noAutofit/>
            </a:bodyPr>
            <a:lstStyle/>
            <a:p>
              <a:pPr indent="0" lvl="0" marL="0" marR="0" rtl="0" algn="l">
                <a:lnSpc>
                  <a:spcPct val="90000"/>
                </a:lnSpc>
                <a:spcBef>
                  <a:spcPts val="0"/>
                </a:spcBef>
                <a:spcAft>
                  <a:spcPts val="0"/>
                </a:spcAft>
                <a:buClr>
                  <a:srgbClr val="E1EFD8"/>
                </a:buClr>
                <a:buSzPts val="1400"/>
                <a:buFont typeface="Calibri"/>
                <a:buNone/>
              </a:pPr>
              <a:r>
                <a:rPr b="1" lang="en-US" sz="1400">
                  <a:solidFill>
                    <a:srgbClr val="E1EFD8"/>
                  </a:solidFill>
                  <a:latin typeface="Calibri"/>
                  <a:ea typeface="Calibri"/>
                  <a:cs typeface="Calibri"/>
                  <a:sym typeface="Calibri"/>
                </a:rPr>
                <a:t>Legal specialist </a:t>
              </a:r>
              <a:endParaRPr/>
            </a:p>
          </p:txBody>
        </p:sp>
        <p:sp>
          <p:nvSpPr>
            <p:cNvPr id="226" name="Google Shape;226;p4"/>
            <p:cNvSpPr/>
            <p:nvPr/>
          </p:nvSpPr>
          <p:spPr>
            <a:xfrm>
              <a:off x="6661530" y="5998223"/>
              <a:ext cx="4571361" cy="201656"/>
            </a:xfrm>
            <a:prstGeom prst="rect">
              <a:avLst/>
            </a:prstGeom>
            <a:solidFill>
              <a:schemeClr val="lt1">
                <a:alpha val="89803"/>
              </a:schemeClr>
            </a:solidFill>
            <a:ln cap="flat" cmpd="sng" w="12700">
              <a:solidFill>
                <a:srgbClr val="00857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4"/>
            <p:cNvSpPr/>
            <p:nvPr/>
          </p:nvSpPr>
          <p:spPr>
            <a:xfrm>
              <a:off x="6889874" y="5793036"/>
              <a:ext cx="4057478" cy="323300"/>
            </a:xfrm>
            <a:custGeom>
              <a:rect b="b" l="l" r="r" t="t"/>
              <a:pathLst>
                <a:path extrusionOk="0" h="242408" w="3781273">
                  <a:moveTo>
                    <a:pt x="0" y="40402"/>
                  </a:moveTo>
                  <a:cubicBezTo>
                    <a:pt x="0" y="18089"/>
                    <a:pt x="18089" y="0"/>
                    <a:pt x="40402" y="0"/>
                  </a:cubicBezTo>
                  <a:lnTo>
                    <a:pt x="3740871" y="0"/>
                  </a:lnTo>
                  <a:cubicBezTo>
                    <a:pt x="3763184" y="0"/>
                    <a:pt x="3781273" y="18089"/>
                    <a:pt x="3781273" y="40402"/>
                  </a:cubicBezTo>
                  <a:lnTo>
                    <a:pt x="3781273" y="202006"/>
                  </a:lnTo>
                  <a:cubicBezTo>
                    <a:pt x="3781273" y="224319"/>
                    <a:pt x="3763184" y="242408"/>
                    <a:pt x="3740871" y="242408"/>
                  </a:cubicBezTo>
                  <a:lnTo>
                    <a:pt x="40402" y="242408"/>
                  </a:lnTo>
                  <a:cubicBezTo>
                    <a:pt x="18089" y="242408"/>
                    <a:pt x="0" y="224319"/>
                    <a:pt x="0" y="202006"/>
                  </a:cubicBezTo>
                  <a:lnTo>
                    <a:pt x="0" y="40402"/>
                  </a:lnTo>
                  <a:close/>
                </a:path>
              </a:pathLst>
            </a:custGeom>
            <a:solidFill>
              <a:srgbClr val="385623"/>
            </a:solidFill>
            <a:ln cap="flat" cmpd="sng" w="12700">
              <a:solidFill>
                <a:srgbClr val="008575"/>
              </a:solidFill>
              <a:prstDash val="solid"/>
              <a:miter lim="800000"/>
              <a:headEnd len="sm" w="sm" type="none"/>
              <a:tailEnd len="sm" w="sm" type="none"/>
            </a:ln>
          </p:spPr>
          <p:txBody>
            <a:bodyPr anchorCtr="0" anchor="ctr" bIns="11825" lIns="124550" spcFirstLastPara="1" rIns="124550" wrap="square" tIns="11825">
              <a:noAutofit/>
            </a:bodyPr>
            <a:lstStyle/>
            <a:p>
              <a:pPr indent="0" lvl="0" marL="0" marR="0" rtl="0" algn="l">
                <a:lnSpc>
                  <a:spcPct val="90000"/>
                </a:lnSpc>
                <a:spcBef>
                  <a:spcPts val="0"/>
                </a:spcBef>
                <a:spcAft>
                  <a:spcPts val="0"/>
                </a:spcAft>
                <a:buClr>
                  <a:srgbClr val="E1EFD8"/>
                </a:buClr>
                <a:buSzPts val="1400"/>
                <a:buFont typeface="Calibri"/>
                <a:buNone/>
              </a:pPr>
              <a:r>
                <a:rPr b="1" lang="en-US" sz="1400">
                  <a:solidFill>
                    <a:srgbClr val="E1EFD8"/>
                  </a:solidFill>
                  <a:latin typeface="Calibri"/>
                  <a:ea typeface="Calibri"/>
                  <a:cs typeface="Calibri"/>
                  <a:sym typeface="Calibri"/>
                </a:rPr>
                <a:t>Policy development specialist </a:t>
              </a:r>
              <a:endParaRPr/>
            </a:p>
          </p:txBody>
        </p:sp>
        <p:sp>
          <p:nvSpPr>
            <p:cNvPr id="228" name="Google Shape;228;p4"/>
            <p:cNvSpPr/>
            <p:nvPr/>
          </p:nvSpPr>
          <p:spPr>
            <a:xfrm>
              <a:off x="6420822" y="2699137"/>
              <a:ext cx="5120893" cy="3694489"/>
            </a:xfrm>
            <a:prstGeom prst="rect">
              <a:avLst/>
            </a:prstGeom>
            <a:noFill/>
            <a:ln cap="flat" cmpd="sng" w="19050">
              <a:solidFill>
                <a:srgbClr val="C4E0B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4"/>
            <p:cNvSpPr txBox="1"/>
            <p:nvPr/>
          </p:nvSpPr>
          <p:spPr>
            <a:xfrm>
              <a:off x="7967878" y="2718321"/>
              <a:ext cx="194418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E1EFD8"/>
                  </a:solidFill>
                  <a:latin typeface="Calibri"/>
                  <a:ea typeface="Calibri"/>
                  <a:cs typeface="Calibri"/>
                  <a:sym typeface="Calibri"/>
                </a:rPr>
                <a:t>Non-Key Experts</a:t>
              </a:r>
              <a:endParaRPr/>
            </a:p>
          </p:txBody>
        </p:sp>
        <p:cxnSp>
          <p:nvCxnSpPr>
            <p:cNvPr id="230" name="Google Shape;230;p4"/>
            <p:cNvCxnSpPr>
              <a:stCxn id="210" idx="3"/>
              <a:endCxn id="228" idx="1"/>
            </p:cNvCxnSpPr>
            <p:nvPr/>
          </p:nvCxnSpPr>
          <p:spPr>
            <a:xfrm>
              <a:off x="5712862" y="4541084"/>
              <a:ext cx="708000" cy="5400"/>
            </a:xfrm>
            <a:prstGeom prst="straightConnector1">
              <a:avLst/>
            </a:prstGeom>
            <a:noFill/>
            <a:ln cap="flat" cmpd="sng" w="12700">
              <a:solidFill>
                <a:srgbClr val="C4E0B2"/>
              </a:solidFill>
              <a:prstDash val="solid"/>
              <a:miter lim="800000"/>
              <a:headEnd len="sm" w="sm" type="none"/>
              <a:tailEnd len="sm" w="sm" type="none"/>
            </a:ln>
          </p:spPr>
        </p:cxnSp>
        <p:sp>
          <p:nvSpPr>
            <p:cNvPr id="231" name="Google Shape;231;p4"/>
            <p:cNvSpPr/>
            <p:nvPr/>
          </p:nvSpPr>
          <p:spPr>
            <a:xfrm>
              <a:off x="380997" y="2259832"/>
              <a:ext cx="11353802" cy="4402547"/>
            </a:xfrm>
            <a:prstGeom prst="rect">
              <a:avLst/>
            </a:prstGeom>
            <a:noFill/>
            <a:ln cap="flat" cmpd="sng" w="12700">
              <a:solidFill>
                <a:srgbClr val="C4E0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4"/>
            <p:cNvSpPr txBox="1"/>
            <p:nvPr/>
          </p:nvSpPr>
          <p:spPr>
            <a:xfrm>
              <a:off x="3183602" y="2283140"/>
              <a:ext cx="562788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E1EFD8"/>
                  </a:solidFill>
                  <a:latin typeface="Calibri"/>
                  <a:ea typeface="Calibri"/>
                  <a:cs typeface="Calibri"/>
                  <a:sym typeface="Calibri"/>
                </a:rPr>
                <a:t>The Regional Environmental Centre for Central Asia</a:t>
              </a:r>
              <a:endParaRPr/>
            </a:p>
          </p:txBody>
        </p:sp>
        <p:sp>
          <p:nvSpPr>
            <p:cNvPr id="233" name="Google Shape;233;p4"/>
            <p:cNvSpPr/>
            <p:nvPr/>
          </p:nvSpPr>
          <p:spPr>
            <a:xfrm>
              <a:off x="3272671" y="1458793"/>
              <a:ext cx="5570454" cy="509575"/>
            </a:xfrm>
            <a:prstGeom prst="roundRect">
              <a:avLst>
                <a:gd fmla="val 16667" name="adj"/>
              </a:avLst>
            </a:prstGeom>
            <a:solidFill>
              <a:srgbClr val="385623"/>
            </a:solidFill>
            <a:ln cap="flat" cmpd="sng" w="12700">
              <a:solidFill>
                <a:srgbClr val="C4E0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rgbClr val="E1EFD8"/>
                  </a:solidFill>
                  <a:latin typeface="Calibri"/>
                  <a:ea typeface="Calibri"/>
                  <a:cs typeface="Calibri"/>
                  <a:sym typeface="Calibri"/>
                </a:rPr>
                <a:t>Center for Implementation of Investment Projects</a:t>
              </a:r>
              <a:endParaRPr/>
            </a:p>
          </p:txBody>
        </p:sp>
        <p:cxnSp>
          <p:nvCxnSpPr>
            <p:cNvPr id="234" name="Google Shape;234;p4"/>
            <p:cNvCxnSpPr>
              <a:stCxn id="233" idx="2"/>
              <a:endCxn id="231" idx="0"/>
            </p:cNvCxnSpPr>
            <p:nvPr/>
          </p:nvCxnSpPr>
          <p:spPr>
            <a:xfrm>
              <a:off x="6057898" y="1968368"/>
              <a:ext cx="0" cy="291600"/>
            </a:xfrm>
            <a:prstGeom prst="straightConnector1">
              <a:avLst/>
            </a:prstGeom>
            <a:noFill/>
            <a:ln cap="flat" cmpd="sng" w="19050">
              <a:solidFill>
                <a:srgbClr val="C4E0B2"/>
              </a:solidFill>
              <a:prstDash val="solid"/>
              <a:miter lim="800000"/>
              <a:headEnd len="sm" w="sm" type="none"/>
              <a:tailEnd len="sm" w="sm" type="none"/>
            </a:ln>
          </p:spPr>
        </p:cxn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5"/>
          <p:cNvSpPr/>
          <p:nvPr/>
        </p:nvSpPr>
        <p:spPr>
          <a:xfrm>
            <a:off x="0" y="1274276"/>
            <a:ext cx="12192000" cy="5572839"/>
          </a:xfrm>
          <a:prstGeom prst="rect">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 name="Google Shape;240;p5"/>
          <p:cNvSpPr/>
          <p:nvPr/>
        </p:nvSpPr>
        <p:spPr>
          <a:xfrm>
            <a:off x="0" y="0"/>
            <a:ext cx="12192000" cy="1274276"/>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5"/>
          <p:cNvSpPr txBox="1"/>
          <p:nvPr/>
        </p:nvSpPr>
        <p:spPr>
          <a:xfrm>
            <a:off x="283026" y="364211"/>
            <a:ext cx="1154974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385623"/>
                </a:solidFill>
                <a:latin typeface="Calibri"/>
                <a:ea typeface="Calibri"/>
                <a:cs typeface="Calibri"/>
                <a:sym typeface="Calibri"/>
              </a:rPr>
              <a:t>RESILAND REGIONAL ADVISORY COMMITTEE (RAC)</a:t>
            </a:r>
            <a:endParaRPr b="1" sz="3200">
              <a:solidFill>
                <a:srgbClr val="385623"/>
              </a:solidFill>
              <a:latin typeface="Calibri"/>
              <a:ea typeface="Calibri"/>
              <a:cs typeface="Calibri"/>
              <a:sym typeface="Calibri"/>
            </a:endParaRPr>
          </a:p>
        </p:txBody>
      </p:sp>
      <p:grpSp>
        <p:nvGrpSpPr>
          <p:cNvPr id="242" name="Google Shape;242;p5"/>
          <p:cNvGrpSpPr/>
          <p:nvPr/>
        </p:nvGrpSpPr>
        <p:grpSpPr>
          <a:xfrm>
            <a:off x="1621969" y="1388252"/>
            <a:ext cx="8871857" cy="5344886"/>
            <a:chOff x="1693188" y="1682213"/>
            <a:chExt cx="8164284" cy="4684298"/>
          </a:xfrm>
        </p:grpSpPr>
        <p:sp>
          <p:nvSpPr>
            <p:cNvPr id="243" name="Google Shape;243;p5"/>
            <p:cNvSpPr txBox="1"/>
            <p:nvPr/>
          </p:nvSpPr>
          <p:spPr>
            <a:xfrm>
              <a:off x="3246762" y="1682213"/>
              <a:ext cx="4670225" cy="3506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E1EFD8"/>
                  </a:solidFill>
                  <a:latin typeface="Calibri"/>
                  <a:ea typeface="Calibri"/>
                  <a:cs typeface="Calibri"/>
                  <a:sym typeface="Calibri"/>
                </a:rPr>
                <a:t>Structure of the Regional Advisory Committee</a:t>
              </a:r>
              <a:endParaRPr b="1" sz="2000">
                <a:solidFill>
                  <a:srgbClr val="E1EFD8"/>
                </a:solidFill>
                <a:latin typeface="Calibri"/>
                <a:ea typeface="Calibri"/>
                <a:cs typeface="Calibri"/>
                <a:sym typeface="Calibri"/>
              </a:endParaRPr>
            </a:p>
          </p:txBody>
        </p:sp>
        <p:sp>
          <p:nvSpPr>
            <p:cNvPr id="244" name="Google Shape;244;p5"/>
            <p:cNvSpPr/>
            <p:nvPr/>
          </p:nvSpPr>
          <p:spPr>
            <a:xfrm>
              <a:off x="1693188" y="2170880"/>
              <a:ext cx="1547175" cy="2695357"/>
            </a:xfrm>
            <a:prstGeom prst="rect">
              <a:avLst/>
            </a:prstGeom>
            <a:solidFill>
              <a:srgbClr val="C4E0B2"/>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5"/>
            <p:cNvSpPr/>
            <p:nvPr/>
          </p:nvSpPr>
          <p:spPr>
            <a:xfrm>
              <a:off x="1834703" y="4056399"/>
              <a:ext cx="1262397" cy="65314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C4E0B2"/>
                  </a:solidFill>
                  <a:latin typeface="Calibri"/>
                  <a:ea typeface="Calibri"/>
                  <a:cs typeface="Calibri"/>
                  <a:sym typeface="Calibri"/>
                </a:rPr>
                <a:t>RESILAND KZ Coordinator</a:t>
              </a:r>
              <a:endParaRPr b="1" sz="1400">
                <a:solidFill>
                  <a:srgbClr val="C4E0B2"/>
                </a:solidFill>
                <a:latin typeface="Calibri"/>
                <a:ea typeface="Calibri"/>
                <a:cs typeface="Calibri"/>
                <a:sym typeface="Calibri"/>
              </a:endParaRPr>
            </a:p>
          </p:txBody>
        </p:sp>
        <p:sp>
          <p:nvSpPr>
            <p:cNvPr id="246" name="Google Shape;246;p5"/>
            <p:cNvSpPr/>
            <p:nvPr/>
          </p:nvSpPr>
          <p:spPr>
            <a:xfrm>
              <a:off x="1834703" y="2606418"/>
              <a:ext cx="1262397" cy="65314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C4E0B2"/>
                  </a:solidFill>
                  <a:latin typeface="Calibri"/>
                  <a:ea typeface="Calibri"/>
                  <a:cs typeface="Calibri"/>
                  <a:sym typeface="Calibri"/>
                </a:rPr>
                <a:t>RESILAND Coordinating Agency KZ</a:t>
              </a:r>
              <a:endParaRPr b="1" sz="1400">
                <a:solidFill>
                  <a:srgbClr val="C4E0B2"/>
                </a:solidFill>
                <a:latin typeface="Calibri"/>
                <a:ea typeface="Calibri"/>
                <a:cs typeface="Calibri"/>
                <a:sym typeface="Calibri"/>
              </a:endParaRPr>
            </a:p>
          </p:txBody>
        </p:sp>
        <p:sp>
          <p:nvSpPr>
            <p:cNvPr id="247" name="Google Shape;247;p5"/>
            <p:cNvSpPr txBox="1"/>
            <p:nvPr/>
          </p:nvSpPr>
          <p:spPr>
            <a:xfrm>
              <a:off x="1834703" y="2197303"/>
              <a:ext cx="126239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385623"/>
                  </a:solidFill>
                  <a:latin typeface="Calibri"/>
                  <a:ea typeface="Calibri"/>
                  <a:cs typeface="Calibri"/>
                  <a:sym typeface="Calibri"/>
                </a:rPr>
                <a:t>Kazakhstan</a:t>
              </a:r>
              <a:endParaRPr b="1" sz="1800">
                <a:solidFill>
                  <a:srgbClr val="385623"/>
                </a:solidFill>
                <a:latin typeface="Calibri"/>
                <a:ea typeface="Calibri"/>
                <a:cs typeface="Calibri"/>
                <a:sym typeface="Calibri"/>
              </a:endParaRPr>
            </a:p>
          </p:txBody>
        </p:sp>
        <p:sp>
          <p:nvSpPr>
            <p:cNvPr id="248" name="Google Shape;248;p5"/>
            <p:cNvSpPr/>
            <p:nvPr/>
          </p:nvSpPr>
          <p:spPr>
            <a:xfrm>
              <a:off x="1844500" y="3331408"/>
              <a:ext cx="1262397" cy="65314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C4E0B2"/>
                  </a:solidFill>
                  <a:latin typeface="Calibri"/>
                  <a:ea typeface="Calibri"/>
                  <a:cs typeface="Calibri"/>
                  <a:sym typeface="Calibri"/>
                </a:rPr>
                <a:t>PA / Forestry Agency KZ</a:t>
              </a:r>
              <a:endParaRPr b="1" sz="1400">
                <a:solidFill>
                  <a:srgbClr val="C4E0B2"/>
                </a:solidFill>
                <a:latin typeface="Calibri"/>
                <a:ea typeface="Calibri"/>
                <a:cs typeface="Calibri"/>
                <a:sym typeface="Calibri"/>
              </a:endParaRPr>
            </a:p>
          </p:txBody>
        </p:sp>
        <p:sp>
          <p:nvSpPr>
            <p:cNvPr id="249" name="Google Shape;249;p5"/>
            <p:cNvSpPr/>
            <p:nvPr/>
          </p:nvSpPr>
          <p:spPr>
            <a:xfrm>
              <a:off x="3347465" y="2170880"/>
              <a:ext cx="1547175" cy="2695357"/>
            </a:xfrm>
            <a:prstGeom prst="rect">
              <a:avLst/>
            </a:prstGeom>
            <a:solidFill>
              <a:srgbClr val="C4E0B2"/>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0" name="Google Shape;250;p5"/>
            <p:cNvSpPr/>
            <p:nvPr/>
          </p:nvSpPr>
          <p:spPr>
            <a:xfrm>
              <a:off x="3488980" y="4056399"/>
              <a:ext cx="1262397" cy="65314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C4E0B2"/>
                  </a:solidFill>
                  <a:latin typeface="Calibri"/>
                  <a:ea typeface="Calibri"/>
                  <a:cs typeface="Calibri"/>
                  <a:sym typeface="Calibri"/>
                </a:rPr>
                <a:t>RESILAND KG Coordinator</a:t>
              </a:r>
              <a:endParaRPr b="1" sz="1400">
                <a:solidFill>
                  <a:srgbClr val="C4E0B2"/>
                </a:solidFill>
                <a:latin typeface="Calibri"/>
                <a:ea typeface="Calibri"/>
                <a:cs typeface="Calibri"/>
                <a:sym typeface="Calibri"/>
              </a:endParaRPr>
            </a:p>
          </p:txBody>
        </p:sp>
        <p:sp>
          <p:nvSpPr>
            <p:cNvPr id="251" name="Google Shape;251;p5"/>
            <p:cNvSpPr/>
            <p:nvPr/>
          </p:nvSpPr>
          <p:spPr>
            <a:xfrm>
              <a:off x="3488980" y="2606418"/>
              <a:ext cx="1262397" cy="65314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C4E0B2"/>
                  </a:solidFill>
                  <a:latin typeface="Calibri"/>
                  <a:ea typeface="Calibri"/>
                  <a:cs typeface="Calibri"/>
                  <a:sym typeface="Calibri"/>
                </a:rPr>
                <a:t>RESILAND Coordinating Agency KG</a:t>
              </a:r>
              <a:endParaRPr b="1" sz="1400">
                <a:solidFill>
                  <a:srgbClr val="C4E0B2"/>
                </a:solidFill>
                <a:latin typeface="Calibri"/>
                <a:ea typeface="Calibri"/>
                <a:cs typeface="Calibri"/>
                <a:sym typeface="Calibri"/>
              </a:endParaRPr>
            </a:p>
          </p:txBody>
        </p:sp>
        <p:sp>
          <p:nvSpPr>
            <p:cNvPr id="252" name="Google Shape;252;p5"/>
            <p:cNvSpPr txBox="1"/>
            <p:nvPr/>
          </p:nvSpPr>
          <p:spPr>
            <a:xfrm>
              <a:off x="3520142" y="2197303"/>
              <a:ext cx="12000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385623"/>
                  </a:solidFill>
                  <a:latin typeface="Calibri"/>
                  <a:ea typeface="Calibri"/>
                  <a:cs typeface="Calibri"/>
                  <a:sym typeface="Calibri"/>
                </a:rPr>
                <a:t>Kyrgyzstan</a:t>
              </a:r>
              <a:endParaRPr b="1" sz="1800">
                <a:solidFill>
                  <a:srgbClr val="385623"/>
                </a:solidFill>
                <a:latin typeface="Calibri"/>
                <a:ea typeface="Calibri"/>
                <a:cs typeface="Calibri"/>
                <a:sym typeface="Calibri"/>
              </a:endParaRPr>
            </a:p>
          </p:txBody>
        </p:sp>
        <p:sp>
          <p:nvSpPr>
            <p:cNvPr id="253" name="Google Shape;253;p5"/>
            <p:cNvSpPr/>
            <p:nvPr/>
          </p:nvSpPr>
          <p:spPr>
            <a:xfrm>
              <a:off x="3498777" y="3331408"/>
              <a:ext cx="1262397" cy="65314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C4E0B2"/>
                  </a:solidFill>
                  <a:latin typeface="Calibri"/>
                  <a:ea typeface="Calibri"/>
                  <a:cs typeface="Calibri"/>
                  <a:sym typeface="Calibri"/>
                </a:rPr>
                <a:t>Monitoring Department of MoES</a:t>
              </a:r>
              <a:endParaRPr b="1" sz="1400">
                <a:solidFill>
                  <a:srgbClr val="C4E0B2"/>
                </a:solidFill>
                <a:latin typeface="Calibri"/>
                <a:ea typeface="Calibri"/>
                <a:cs typeface="Calibri"/>
                <a:sym typeface="Calibri"/>
              </a:endParaRPr>
            </a:p>
          </p:txBody>
        </p:sp>
        <p:sp>
          <p:nvSpPr>
            <p:cNvPr id="254" name="Google Shape;254;p5"/>
            <p:cNvSpPr/>
            <p:nvPr/>
          </p:nvSpPr>
          <p:spPr>
            <a:xfrm>
              <a:off x="5001742" y="2170880"/>
              <a:ext cx="1547175" cy="2695357"/>
            </a:xfrm>
            <a:prstGeom prst="rect">
              <a:avLst/>
            </a:prstGeom>
            <a:solidFill>
              <a:srgbClr val="C4E0B2"/>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5"/>
            <p:cNvSpPr/>
            <p:nvPr/>
          </p:nvSpPr>
          <p:spPr>
            <a:xfrm>
              <a:off x="5143257" y="4056399"/>
              <a:ext cx="1262397" cy="65314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C4E0B2"/>
                  </a:solidFill>
                  <a:latin typeface="Calibri"/>
                  <a:ea typeface="Calibri"/>
                  <a:cs typeface="Calibri"/>
                  <a:sym typeface="Calibri"/>
                </a:rPr>
                <a:t>RESILAND TJ Coordinator</a:t>
              </a:r>
              <a:endParaRPr b="1" sz="1400">
                <a:solidFill>
                  <a:srgbClr val="C4E0B2"/>
                </a:solidFill>
                <a:latin typeface="Calibri"/>
                <a:ea typeface="Calibri"/>
                <a:cs typeface="Calibri"/>
                <a:sym typeface="Calibri"/>
              </a:endParaRPr>
            </a:p>
          </p:txBody>
        </p:sp>
        <p:sp>
          <p:nvSpPr>
            <p:cNvPr id="256" name="Google Shape;256;p5"/>
            <p:cNvSpPr/>
            <p:nvPr/>
          </p:nvSpPr>
          <p:spPr>
            <a:xfrm>
              <a:off x="5143257" y="2606418"/>
              <a:ext cx="1262397" cy="65314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C4E0B2"/>
                  </a:solidFill>
                  <a:latin typeface="Calibri"/>
                  <a:ea typeface="Calibri"/>
                  <a:cs typeface="Calibri"/>
                  <a:sym typeface="Calibri"/>
                </a:rPr>
                <a:t>RESILAND Coordinating Agency TJ</a:t>
              </a:r>
              <a:endParaRPr b="1" sz="1400">
                <a:solidFill>
                  <a:srgbClr val="C4E0B2"/>
                </a:solidFill>
                <a:latin typeface="Calibri"/>
                <a:ea typeface="Calibri"/>
                <a:cs typeface="Calibri"/>
                <a:sym typeface="Calibri"/>
              </a:endParaRPr>
            </a:p>
          </p:txBody>
        </p:sp>
        <p:sp>
          <p:nvSpPr>
            <p:cNvPr id="257" name="Google Shape;257;p5"/>
            <p:cNvSpPr txBox="1"/>
            <p:nvPr/>
          </p:nvSpPr>
          <p:spPr>
            <a:xfrm>
              <a:off x="5233986" y="2197303"/>
              <a:ext cx="108093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385623"/>
                  </a:solidFill>
                  <a:latin typeface="Calibri"/>
                  <a:ea typeface="Calibri"/>
                  <a:cs typeface="Calibri"/>
                  <a:sym typeface="Calibri"/>
                </a:rPr>
                <a:t>Tajikistan</a:t>
              </a:r>
              <a:endParaRPr b="1" sz="1800">
                <a:solidFill>
                  <a:srgbClr val="385623"/>
                </a:solidFill>
                <a:latin typeface="Calibri"/>
                <a:ea typeface="Calibri"/>
                <a:cs typeface="Calibri"/>
                <a:sym typeface="Calibri"/>
              </a:endParaRPr>
            </a:p>
          </p:txBody>
        </p:sp>
        <p:sp>
          <p:nvSpPr>
            <p:cNvPr id="258" name="Google Shape;258;p5"/>
            <p:cNvSpPr/>
            <p:nvPr/>
          </p:nvSpPr>
          <p:spPr>
            <a:xfrm>
              <a:off x="5153054" y="3331408"/>
              <a:ext cx="1262397" cy="65314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C4E0B2"/>
                  </a:solidFill>
                  <a:latin typeface="Calibri"/>
                  <a:ea typeface="Calibri"/>
                  <a:cs typeface="Calibri"/>
                  <a:sym typeface="Calibri"/>
                </a:rPr>
                <a:t>PA / Forestry Agency TJ</a:t>
              </a:r>
              <a:endParaRPr b="1" sz="1400">
                <a:solidFill>
                  <a:srgbClr val="C4E0B2"/>
                </a:solidFill>
                <a:latin typeface="Calibri"/>
                <a:ea typeface="Calibri"/>
                <a:cs typeface="Calibri"/>
                <a:sym typeface="Calibri"/>
              </a:endParaRPr>
            </a:p>
          </p:txBody>
        </p:sp>
        <p:sp>
          <p:nvSpPr>
            <p:cNvPr id="259" name="Google Shape;259;p5"/>
            <p:cNvSpPr/>
            <p:nvPr/>
          </p:nvSpPr>
          <p:spPr>
            <a:xfrm>
              <a:off x="6656019" y="2170880"/>
              <a:ext cx="1547175" cy="2695357"/>
            </a:xfrm>
            <a:prstGeom prst="rect">
              <a:avLst/>
            </a:prstGeom>
            <a:solidFill>
              <a:srgbClr val="C4E0B2"/>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5"/>
            <p:cNvSpPr/>
            <p:nvPr/>
          </p:nvSpPr>
          <p:spPr>
            <a:xfrm>
              <a:off x="6797534" y="4056399"/>
              <a:ext cx="1262397" cy="65314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C4E0B2"/>
                  </a:solidFill>
                  <a:latin typeface="Calibri"/>
                  <a:ea typeface="Calibri"/>
                  <a:cs typeface="Calibri"/>
                  <a:sym typeface="Calibri"/>
                </a:rPr>
                <a:t>RESILAND TM Coordinator</a:t>
              </a:r>
              <a:endParaRPr b="1" sz="1400">
                <a:solidFill>
                  <a:srgbClr val="C4E0B2"/>
                </a:solidFill>
                <a:latin typeface="Calibri"/>
                <a:ea typeface="Calibri"/>
                <a:cs typeface="Calibri"/>
                <a:sym typeface="Calibri"/>
              </a:endParaRPr>
            </a:p>
          </p:txBody>
        </p:sp>
        <p:sp>
          <p:nvSpPr>
            <p:cNvPr id="261" name="Google Shape;261;p5"/>
            <p:cNvSpPr/>
            <p:nvPr/>
          </p:nvSpPr>
          <p:spPr>
            <a:xfrm>
              <a:off x="6797534" y="2606418"/>
              <a:ext cx="1262397" cy="65314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C4E0B2"/>
                  </a:solidFill>
                  <a:latin typeface="Calibri"/>
                  <a:ea typeface="Calibri"/>
                  <a:cs typeface="Calibri"/>
                  <a:sym typeface="Calibri"/>
                </a:rPr>
                <a:t>RESILAND Coordinating Agency TM</a:t>
              </a:r>
              <a:endParaRPr b="1" sz="1400">
                <a:solidFill>
                  <a:srgbClr val="C4E0B2"/>
                </a:solidFill>
                <a:latin typeface="Calibri"/>
                <a:ea typeface="Calibri"/>
                <a:cs typeface="Calibri"/>
                <a:sym typeface="Calibri"/>
              </a:endParaRPr>
            </a:p>
          </p:txBody>
        </p:sp>
        <p:sp>
          <p:nvSpPr>
            <p:cNvPr id="262" name="Google Shape;262;p5"/>
            <p:cNvSpPr txBox="1"/>
            <p:nvPr/>
          </p:nvSpPr>
          <p:spPr>
            <a:xfrm>
              <a:off x="6684297" y="2202945"/>
              <a:ext cx="14888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385623"/>
                  </a:solidFill>
                  <a:latin typeface="Calibri"/>
                  <a:ea typeface="Calibri"/>
                  <a:cs typeface="Calibri"/>
                  <a:sym typeface="Calibri"/>
                </a:rPr>
                <a:t>Turkmenistan</a:t>
              </a:r>
              <a:endParaRPr b="1" sz="1800">
                <a:solidFill>
                  <a:srgbClr val="385623"/>
                </a:solidFill>
                <a:latin typeface="Calibri"/>
                <a:ea typeface="Calibri"/>
                <a:cs typeface="Calibri"/>
                <a:sym typeface="Calibri"/>
              </a:endParaRPr>
            </a:p>
          </p:txBody>
        </p:sp>
        <p:sp>
          <p:nvSpPr>
            <p:cNvPr id="263" name="Google Shape;263;p5"/>
            <p:cNvSpPr/>
            <p:nvPr/>
          </p:nvSpPr>
          <p:spPr>
            <a:xfrm>
              <a:off x="6807331" y="3331408"/>
              <a:ext cx="1262397" cy="65314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C4E0B2"/>
                  </a:solidFill>
                  <a:latin typeface="Calibri"/>
                  <a:ea typeface="Calibri"/>
                  <a:cs typeface="Calibri"/>
                  <a:sym typeface="Calibri"/>
                </a:rPr>
                <a:t>PA / Forestry Agency TM</a:t>
              </a:r>
              <a:endParaRPr b="1" sz="1400">
                <a:solidFill>
                  <a:srgbClr val="C4E0B2"/>
                </a:solidFill>
                <a:latin typeface="Calibri"/>
                <a:ea typeface="Calibri"/>
                <a:cs typeface="Calibri"/>
                <a:sym typeface="Calibri"/>
              </a:endParaRPr>
            </a:p>
          </p:txBody>
        </p:sp>
        <p:sp>
          <p:nvSpPr>
            <p:cNvPr id="264" name="Google Shape;264;p5"/>
            <p:cNvSpPr/>
            <p:nvPr/>
          </p:nvSpPr>
          <p:spPr>
            <a:xfrm>
              <a:off x="8310296" y="2170880"/>
              <a:ext cx="1547175" cy="2695357"/>
            </a:xfrm>
            <a:prstGeom prst="rect">
              <a:avLst/>
            </a:prstGeom>
            <a:solidFill>
              <a:srgbClr val="C4E0B2"/>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5"/>
            <p:cNvSpPr/>
            <p:nvPr/>
          </p:nvSpPr>
          <p:spPr>
            <a:xfrm>
              <a:off x="8451811" y="4056399"/>
              <a:ext cx="1262397" cy="65314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C4E0B2"/>
                  </a:solidFill>
                  <a:latin typeface="Calibri"/>
                  <a:ea typeface="Calibri"/>
                  <a:cs typeface="Calibri"/>
                  <a:sym typeface="Calibri"/>
                </a:rPr>
                <a:t>RESILAND UZ Coordinator</a:t>
              </a:r>
              <a:endParaRPr b="1" sz="1400">
                <a:solidFill>
                  <a:srgbClr val="C4E0B2"/>
                </a:solidFill>
                <a:latin typeface="Calibri"/>
                <a:ea typeface="Calibri"/>
                <a:cs typeface="Calibri"/>
                <a:sym typeface="Calibri"/>
              </a:endParaRPr>
            </a:p>
          </p:txBody>
        </p:sp>
        <p:sp>
          <p:nvSpPr>
            <p:cNvPr id="266" name="Google Shape;266;p5"/>
            <p:cNvSpPr/>
            <p:nvPr/>
          </p:nvSpPr>
          <p:spPr>
            <a:xfrm>
              <a:off x="8451811" y="2606418"/>
              <a:ext cx="1262397" cy="65314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C4E0B2"/>
                  </a:solidFill>
                  <a:latin typeface="Calibri"/>
                  <a:ea typeface="Calibri"/>
                  <a:cs typeface="Calibri"/>
                  <a:sym typeface="Calibri"/>
                </a:rPr>
                <a:t>RESILAND Coordinating Agency UZ</a:t>
              </a:r>
              <a:endParaRPr b="1" sz="1400">
                <a:solidFill>
                  <a:srgbClr val="C4E0B2"/>
                </a:solidFill>
                <a:latin typeface="Calibri"/>
                <a:ea typeface="Calibri"/>
                <a:cs typeface="Calibri"/>
                <a:sym typeface="Calibri"/>
              </a:endParaRPr>
            </a:p>
          </p:txBody>
        </p:sp>
        <p:sp>
          <p:nvSpPr>
            <p:cNvPr id="267" name="Google Shape;267;p5"/>
            <p:cNvSpPr txBox="1"/>
            <p:nvPr/>
          </p:nvSpPr>
          <p:spPr>
            <a:xfrm>
              <a:off x="8461643" y="2197303"/>
              <a:ext cx="12362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385623"/>
                  </a:solidFill>
                  <a:latin typeface="Calibri"/>
                  <a:ea typeface="Calibri"/>
                  <a:cs typeface="Calibri"/>
                  <a:sym typeface="Calibri"/>
                </a:rPr>
                <a:t>Uzbekistan</a:t>
              </a:r>
              <a:endParaRPr b="1" sz="1800">
                <a:solidFill>
                  <a:srgbClr val="385623"/>
                </a:solidFill>
                <a:latin typeface="Calibri"/>
                <a:ea typeface="Calibri"/>
                <a:cs typeface="Calibri"/>
                <a:sym typeface="Calibri"/>
              </a:endParaRPr>
            </a:p>
          </p:txBody>
        </p:sp>
        <p:sp>
          <p:nvSpPr>
            <p:cNvPr id="268" name="Google Shape;268;p5"/>
            <p:cNvSpPr/>
            <p:nvPr/>
          </p:nvSpPr>
          <p:spPr>
            <a:xfrm>
              <a:off x="8461608" y="3331408"/>
              <a:ext cx="1262397" cy="65314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C4E0B2"/>
                  </a:solidFill>
                  <a:latin typeface="Calibri"/>
                  <a:ea typeface="Calibri"/>
                  <a:cs typeface="Calibri"/>
                  <a:sym typeface="Calibri"/>
                </a:rPr>
                <a:t>PA / Forestry Agency UZ</a:t>
              </a:r>
              <a:endParaRPr b="1" sz="1400">
                <a:solidFill>
                  <a:srgbClr val="C4E0B2"/>
                </a:solidFill>
                <a:latin typeface="Calibri"/>
                <a:ea typeface="Calibri"/>
                <a:cs typeface="Calibri"/>
                <a:sym typeface="Calibri"/>
              </a:endParaRPr>
            </a:p>
          </p:txBody>
        </p:sp>
        <p:sp>
          <p:nvSpPr>
            <p:cNvPr id="269" name="Google Shape;269;p5"/>
            <p:cNvSpPr/>
            <p:nvPr/>
          </p:nvSpPr>
          <p:spPr>
            <a:xfrm>
              <a:off x="1693188" y="5043351"/>
              <a:ext cx="3201452" cy="1323160"/>
            </a:xfrm>
            <a:prstGeom prst="rect">
              <a:avLst/>
            </a:prstGeom>
            <a:solidFill>
              <a:srgbClr val="C4E0B2"/>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5"/>
            <p:cNvSpPr/>
            <p:nvPr/>
          </p:nvSpPr>
          <p:spPr>
            <a:xfrm>
              <a:off x="1834703" y="5505016"/>
              <a:ext cx="2885511" cy="65314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C4E0B2"/>
                  </a:solidFill>
                  <a:latin typeface="Calibri"/>
                  <a:ea typeface="Calibri"/>
                  <a:cs typeface="Calibri"/>
                  <a:sym typeface="Calibri"/>
                </a:rPr>
                <a:t>World Bank</a:t>
              </a:r>
              <a:endParaRPr b="1" sz="1400">
                <a:solidFill>
                  <a:srgbClr val="C4E0B2"/>
                </a:solidFill>
                <a:latin typeface="Calibri"/>
                <a:ea typeface="Calibri"/>
                <a:cs typeface="Calibri"/>
                <a:sym typeface="Calibri"/>
              </a:endParaRPr>
            </a:p>
          </p:txBody>
        </p:sp>
        <p:sp>
          <p:nvSpPr>
            <p:cNvPr id="271" name="Google Shape;271;p5"/>
            <p:cNvSpPr txBox="1"/>
            <p:nvPr/>
          </p:nvSpPr>
          <p:spPr>
            <a:xfrm>
              <a:off x="2773387" y="5109409"/>
              <a:ext cx="10570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385623"/>
                  </a:solidFill>
                  <a:latin typeface="Calibri"/>
                  <a:ea typeface="Calibri"/>
                  <a:cs typeface="Calibri"/>
                  <a:sym typeface="Calibri"/>
                </a:rPr>
                <a:t>Observer</a:t>
              </a:r>
              <a:endParaRPr b="1" sz="1800">
                <a:solidFill>
                  <a:srgbClr val="385623"/>
                </a:solidFill>
                <a:latin typeface="Calibri"/>
                <a:ea typeface="Calibri"/>
                <a:cs typeface="Calibri"/>
                <a:sym typeface="Calibri"/>
              </a:endParaRPr>
            </a:p>
          </p:txBody>
        </p:sp>
        <p:sp>
          <p:nvSpPr>
            <p:cNvPr id="272" name="Google Shape;272;p5"/>
            <p:cNvSpPr/>
            <p:nvPr/>
          </p:nvSpPr>
          <p:spPr>
            <a:xfrm>
              <a:off x="6656020" y="5043351"/>
              <a:ext cx="3201452" cy="1323160"/>
            </a:xfrm>
            <a:prstGeom prst="rect">
              <a:avLst/>
            </a:prstGeom>
            <a:solidFill>
              <a:srgbClr val="C4E0B2"/>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5"/>
            <p:cNvSpPr/>
            <p:nvPr/>
          </p:nvSpPr>
          <p:spPr>
            <a:xfrm>
              <a:off x="6807332" y="5505016"/>
              <a:ext cx="2890548" cy="653143"/>
            </a:xfrm>
            <a:prstGeom prst="roundRect">
              <a:avLst>
                <a:gd fmla="val 16667" name="adj"/>
              </a:avLst>
            </a:prstGeom>
            <a:solidFill>
              <a:srgbClr val="385623"/>
            </a:solidFill>
            <a:ln cap="flat" cmpd="sng" w="12700">
              <a:solidFill>
                <a:srgbClr val="0085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rgbClr val="C4E0B2"/>
                  </a:solidFill>
                  <a:latin typeface="Calibri"/>
                  <a:ea typeface="Calibri"/>
                  <a:cs typeface="Calibri"/>
                  <a:sym typeface="Calibri"/>
                </a:rPr>
                <a:t>CAREC</a:t>
              </a:r>
              <a:endParaRPr b="1" sz="1400">
                <a:solidFill>
                  <a:srgbClr val="C4E0B2"/>
                </a:solidFill>
                <a:latin typeface="Calibri"/>
                <a:ea typeface="Calibri"/>
                <a:cs typeface="Calibri"/>
                <a:sym typeface="Calibri"/>
              </a:endParaRPr>
            </a:p>
          </p:txBody>
        </p:sp>
        <p:sp>
          <p:nvSpPr>
            <p:cNvPr id="274" name="Google Shape;274;p5"/>
            <p:cNvSpPr txBox="1"/>
            <p:nvPr/>
          </p:nvSpPr>
          <p:spPr>
            <a:xfrm>
              <a:off x="7723516" y="5109409"/>
              <a:ext cx="108177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385623"/>
                  </a:solidFill>
                  <a:latin typeface="Calibri"/>
                  <a:ea typeface="Calibri"/>
                  <a:cs typeface="Calibri"/>
                  <a:sym typeface="Calibri"/>
                </a:rPr>
                <a:t>Secretary</a:t>
              </a:r>
              <a:endParaRPr b="1" sz="1800">
                <a:solidFill>
                  <a:srgbClr val="385623"/>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6"/>
          <p:cNvSpPr/>
          <p:nvPr/>
        </p:nvSpPr>
        <p:spPr>
          <a:xfrm>
            <a:off x="0" y="1274276"/>
            <a:ext cx="12192000" cy="5572839"/>
          </a:xfrm>
          <a:prstGeom prst="rect">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0" name="Google Shape;280;p6"/>
          <p:cNvSpPr/>
          <p:nvPr/>
        </p:nvSpPr>
        <p:spPr>
          <a:xfrm>
            <a:off x="0" y="0"/>
            <a:ext cx="12192000" cy="1274276"/>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1" name="Google Shape;281;p6"/>
          <p:cNvSpPr txBox="1"/>
          <p:nvPr/>
        </p:nvSpPr>
        <p:spPr>
          <a:xfrm>
            <a:off x="283026" y="364211"/>
            <a:ext cx="1154974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385623"/>
                </a:solidFill>
                <a:latin typeface="Calibri"/>
                <a:ea typeface="Calibri"/>
                <a:cs typeface="Calibri"/>
                <a:sym typeface="Calibri"/>
              </a:rPr>
              <a:t>RESILAND REGIONAL ADVISORY COMMITTEE (RAC) MEETINGS</a:t>
            </a:r>
            <a:endParaRPr b="1" sz="3200">
              <a:solidFill>
                <a:srgbClr val="385623"/>
              </a:solidFill>
              <a:latin typeface="Calibri"/>
              <a:ea typeface="Calibri"/>
              <a:cs typeface="Calibri"/>
              <a:sym typeface="Calibri"/>
            </a:endParaRPr>
          </a:p>
        </p:txBody>
      </p:sp>
      <p:sp>
        <p:nvSpPr>
          <p:cNvPr id="282" name="Google Shape;282;p6"/>
          <p:cNvSpPr/>
          <p:nvPr/>
        </p:nvSpPr>
        <p:spPr>
          <a:xfrm>
            <a:off x="65316" y="2253205"/>
            <a:ext cx="1675028"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83" name="Google Shape;283;p6"/>
          <p:cNvCxnSpPr>
            <a:stCxn id="279" idx="0"/>
            <a:endCxn id="279" idx="2"/>
          </p:cNvCxnSpPr>
          <p:nvPr/>
        </p:nvCxnSpPr>
        <p:spPr>
          <a:xfrm>
            <a:off x="6096000" y="1274276"/>
            <a:ext cx="0" cy="5572800"/>
          </a:xfrm>
          <a:prstGeom prst="straightConnector1">
            <a:avLst/>
          </a:prstGeom>
          <a:noFill/>
          <a:ln cap="flat" cmpd="sng" w="28575">
            <a:solidFill>
              <a:srgbClr val="E1EFD8"/>
            </a:solidFill>
            <a:prstDash val="solid"/>
            <a:miter lim="800000"/>
            <a:headEnd len="sm" w="sm" type="none"/>
            <a:tailEnd len="sm" w="sm" type="none"/>
          </a:ln>
        </p:spPr>
      </p:cxnSp>
      <p:sp>
        <p:nvSpPr>
          <p:cNvPr id="284" name="Google Shape;284;p6"/>
          <p:cNvSpPr/>
          <p:nvPr/>
        </p:nvSpPr>
        <p:spPr>
          <a:xfrm>
            <a:off x="1883229" y="2253205"/>
            <a:ext cx="3951509"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5" name="Google Shape;285;p6"/>
          <p:cNvSpPr txBox="1"/>
          <p:nvPr/>
        </p:nvSpPr>
        <p:spPr>
          <a:xfrm>
            <a:off x="186506" y="2390675"/>
            <a:ext cx="120154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First RAC:</a:t>
            </a:r>
            <a:endParaRPr b="1" sz="2000">
              <a:solidFill>
                <a:srgbClr val="C4E0B2"/>
              </a:solidFill>
              <a:latin typeface="Calibri"/>
              <a:ea typeface="Calibri"/>
              <a:cs typeface="Calibri"/>
              <a:sym typeface="Calibri"/>
            </a:endParaRPr>
          </a:p>
        </p:txBody>
      </p:sp>
      <p:sp>
        <p:nvSpPr>
          <p:cNvPr id="286" name="Google Shape;286;p6"/>
          <p:cNvSpPr txBox="1"/>
          <p:nvPr/>
        </p:nvSpPr>
        <p:spPr>
          <a:xfrm>
            <a:off x="2001606" y="2227389"/>
            <a:ext cx="237129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C4E0B2"/>
                </a:solidFill>
                <a:latin typeface="Calibri"/>
                <a:ea typeface="Calibri"/>
                <a:cs typeface="Calibri"/>
                <a:sym typeface="Calibri"/>
              </a:rPr>
              <a:t>October 10, 2024</a:t>
            </a:r>
            <a:endParaRPr/>
          </a:p>
          <a:p>
            <a:pPr indent="0" lvl="0" marL="0" marR="0" rtl="0" algn="l">
              <a:spcBef>
                <a:spcPts val="0"/>
              </a:spcBef>
              <a:spcAft>
                <a:spcPts val="0"/>
              </a:spcAft>
              <a:buNone/>
            </a:pPr>
            <a:r>
              <a:rPr lang="en-US" sz="2000">
                <a:solidFill>
                  <a:srgbClr val="C4E0B2"/>
                </a:solidFill>
                <a:latin typeface="Calibri"/>
                <a:ea typeface="Calibri"/>
                <a:cs typeface="Calibri"/>
                <a:sym typeface="Calibri"/>
              </a:rPr>
              <a:t>Tashkent, Uzbekistan</a:t>
            </a:r>
            <a:endParaRPr sz="2000">
              <a:solidFill>
                <a:srgbClr val="C4E0B2"/>
              </a:solidFill>
              <a:latin typeface="Calibri"/>
              <a:ea typeface="Calibri"/>
              <a:cs typeface="Calibri"/>
              <a:sym typeface="Calibri"/>
            </a:endParaRPr>
          </a:p>
        </p:txBody>
      </p:sp>
      <p:pic>
        <p:nvPicPr>
          <p:cNvPr id="287" name="Google Shape;287;p6"/>
          <p:cNvPicPr preferRelativeResize="0"/>
          <p:nvPr/>
        </p:nvPicPr>
        <p:blipFill rotWithShape="1">
          <a:blip r:embed="rId3">
            <a:alphaModFix/>
          </a:blip>
          <a:srcRect b="17917" l="6113" r="0" t="31843"/>
          <a:stretch/>
        </p:blipFill>
        <p:spPr>
          <a:xfrm>
            <a:off x="74096" y="3810930"/>
            <a:ext cx="4151196" cy="1665978"/>
          </a:xfrm>
          <a:prstGeom prst="rect">
            <a:avLst/>
          </a:prstGeom>
          <a:noFill/>
          <a:ln>
            <a:noFill/>
          </a:ln>
        </p:spPr>
      </p:pic>
      <p:pic>
        <p:nvPicPr>
          <p:cNvPr id="288" name="Google Shape;288;p6"/>
          <p:cNvPicPr preferRelativeResize="0"/>
          <p:nvPr/>
        </p:nvPicPr>
        <p:blipFill rotWithShape="1">
          <a:blip r:embed="rId4">
            <a:alphaModFix/>
          </a:blip>
          <a:srcRect b="4753" l="1167" r="1584" t="8599"/>
          <a:stretch/>
        </p:blipFill>
        <p:spPr>
          <a:xfrm>
            <a:off x="2351314" y="5128720"/>
            <a:ext cx="3706583" cy="1674645"/>
          </a:xfrm>
          <a:prstGeom prst="rect">
            <a:avLst/>
          </a:prstGeom>
          <a:noFill/>
          <a:ln>
            <a:noFill/>
          </a:ln>
        </p:spPr>
      </p:pic>
      <p:pic>
        <p:nvPicPr>
          <p:cNvPr id="289" name="Google Shape;289;p6"/>
          <p:cNvPicPr preferRelativeResize="0"/>
          <p:nvPr/>
        </p:nvPicPr>
        <p:blipFill rotWithShape="1">
          <a:blip r:embed="rId5">
            <a:alphaModFix/>
          </a:blip>
          <a:srcRect b="0" l="0" r="0" t="0"/>
          <a:stretch/>
        </p:blipFill>
        <p:spPr>
          <a:xfrm>
            <a:off x="441601" y="1431846"/>
            <a:ext cx="720000" cy="720000"/>
          </a:xfrm>
          <a:prstGeom prst="rect">
            <a:avLst/>
          </a:prstGeom>
          <a:noFill/>
          <a:ln>
            <a:noFill/>
          </a:ln>
        </p:spPr>
      </p:pic>
      <p:pic>
        <p:nvPicPr>
          <p:cNvPr id="290" name="Google Shape;290;p6"/>
          <p:cNvPicPr preferRelativeResize="0"/>
          <p:nvPr/>
        </p:nvPicPr>
        <p:blipFill rotWithShape="1">
          <a:blip r:embed="rId6">
            <a:alphaModFix/>
          </a:blip>
          <a:srcRect b="0" l="0" r="0" t="0"/>
          <a:stretch/>
        </p:blipFill>
        <p:spPr>
          <a:xfrm>
            <a:off x="4812870" y="1431846"/>
            <a:ext cx="707510" cy="720000"/>
          </a:xfrm>
          <a:prstGeom prst="rect">
            <a:avLst/>
          </a:prstGeom>
          <a:noFill/>
          <a:ln>
            <a:noFill/>
          </a:ln>
        </p:spPr>
      </p:pic>
      <p:pic>
        <p:nvPicPr>
          <p:cNvPr id="291" name="Google Shape;291;p6"/>
          <p:cNvPicPr preferRelativeResize="0"/>
          <p:nvPr/>
        </p:nvPicPr>
        <p:blipFill rotWithShape="1">
          <a:blip r:embed="rId7">
            <a:alphaModFix/>
          </a:blip>
          <a:srcRect b="0" l="0" r="0" t="0"/>
          <a:stretch/>
        </p:blipFill>
        <p:spPr>
          <a:xfrm>
            <a:off x="1528954" y="1431846"/>
            <a:ext cx="720000" cy="720000"/>
          </a:xfrm>
          <a:prstGeom prst="rect">
            <a:avLst/>
          </a:prstGeom>
          <a:noFill/>
          <a:ln>
            <a:noFill/>
          </a:ln>
        </p:spPr>
      </p:pic>
      <p:pic>
        <p:nvPicPr>
          <p:cNvPr id="292" name="Google Shape;292;p6"/>
          <p:cNvPicPr preferRelativeResize="0"/>
          <p:nvPr/>
        </p:nvPicPr>
        <p:blipFill rotWithShape="1">
          <a:blip r:embed="rId8">
            <a:alphaModFix/>
          </a:blip>
          <a:srcRect b="0" l="0" r="0" t="0"/>
          <a:stretch/>
        </p:blipFill>
        <p:spPr>
          <a:xfrm>
            <a:off x="2621350" y="1419945"/>
            <a:ext cx="721085" cy="720000"/>
          </a:xfrm>
          <a:prstGeom prst="rect">
            <a:avLst/>
          </a:prstGeom>
          <a:noFill/>
          <a:ln>
            <a:noFill/>
          </a:ln>
        </p:spPr>
      </p:pic>
      <p:pic>
        <p:nvPicPr>
          <p:cNvPr id="293" name="Google Shape;293;p6"/>
          <p:cNvPicPr preferRelativeResize="0"/>
          <p:nvPr/>
        </p:nvPicPr>
        <p:blipFill rotWithShape="1">
          <a:blip r:embed="rId9">
            <a:alphaModFix/>
          </a:blip>
          <a:srcRect b="0" l="0" r="0" t="0"/>
          <a:stretch/>
        </p:blipFill>
        <p:spPr>
          <a:xfrm>
            <a:off x="3715101" y="1431846"/>
            <a:ext cx="720000" cy="720000"/>
          </a:xfrm>
          <a:prstGeom prst="rect">
            <a:avLst/>
          </a:prstGeom>
          <a:noFill/>
          <a:ln>
            <a:noFill/>
          </a:ln>
        </p:spPr>
      </p:pic>
      <p:sp>
        <p:nvSpPr>
          <p:cNvPr id="294" name="Google Shape;294;p6"/>
          <p:cNvSpPr/>
          <p:nvPr/>
        </p:nvSpPr>
        <p:spPr>
          <a:xfrm>
            <a:off x="65316" y="3038376"/>
            <a:ext cx="1675028"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5" name="Google Shape;295;p6"/>
          <p:cNvSpPr/>
          <p:nvPr/>
        </p:nvSpPr>
        <p:spPr>
          <a:xfrm>
            <a:off x="1883229" y="3038376"/>
            <a:ext cx="3951509"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6" name="Google Shape;296;p6"/>
          <p:cNvSpPr txBox="1"/>
          <p:nvPr/>
        </p:nvSpPr>
        <p:spPr>
          <a:xfrm>
            <a:off x="186506" y="3175846"/>
            <a:ext cx="151727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Second RAC:</a:t>
            </a:r>
            <a:endParaRPr b="1" sz="2000">
              <a:solidFill>
                <a:srgbClr val="C4E0B2"/>
              </a:solidFill>
              <a:latin typeface="Calibri"/>
              <a:ea typeface="Calibri"/>
              <a:cs typeface="Calibri"/>
              <a:sym typeface="Calibri"/>
            </a:endParaRPr>
          </a:p>
        </p:txBody>
      </p:sp>
      <p:sp>
        <p:nvSpPr>
          <p:cNvPr id="297" name="Google Shape;297;p6"/>
          <p:cNvSpPr txBox="1"/>
          <p:nvPr/>
        </p:nvSpPr>
        <p:spPr>
          <a:xfrm>
            <a:off x="2001606" y="3012560"/>
            <a:ext cx="222368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C4E0B2"/>
                </a:solidFill>
                <a:latin typeface="Calibri"/>
                <a:ea typeface="Calibri"/>
                <a:cs typeface="Calibri"/>
                <a:sym typeface="Calibri"/>
              </a:rPr>
              <a:t>December 10, 2024</a:t>
            </a:r>
            <a:endParaRPr/>
          </a:p>
          <a:p>
            <a:pPr indent="0" lvl="0" marL="0" marR="0" rtl="0" algn="l">
              <a:spcBef>
                <a:spcPts val="0"/>
              </a:spcBef>
              <a:spcAft>
                <a:spcPts val="0"/>
              </a:spcAft>
              <a:buNone/>
            </a:pPr>
            <a:r>
              <a:rPr lang="en-US" sz="2000">
                <a:solidFill>
                  <a:srgbClr val="C4E0B2"/>
                </a:solidFill>
                <a:latin typeface="Calibri"/>
                <a:ea typeface="Calibri"/>
                <a:cs typeface="Calibri"/>
                <a:sym typeface="Calibri"/>
              </a:rPr>
              <a:t>Online</a:t>
            </a:r>
            <a:endParaRPr sz="2000">
              <a:solidFill>
                <a:srgbClr val="C4E0B2"/>
              </a:solidFill>
              <a:latin typeface="Calibri"/>
              <a:ea typeface="Calibri"/>
              <a:cs typeface="Calibri"/>
              <a:sym typeface="Calibri"/>
            </a:endParaRPr>
          </a:p>
        </p:txBody>
      </p:sp>
      <p:sp>
        <p:nvSpPr>
          <p:cNvPr id="298" name="Google Shape;298;p6"/>
          <p:cNvSpPr/>
          <p:nvPr/>
        </p:nvSpPr>
        <p:spPr>
          <a:xfrm>
            <a:off x="6262288" y="1412586"/>
            <a:ext cx="5743195" cy="5260357"/>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9" name="Google Shape;299;p6"/>
          <p:cNvSpPr txBox="1"/>
          <p:nvPr/>
        </p:nvSpPr>
        <p:spPr>
          <a:xfrm>
            <a:off x="6374502" y="1409885"/>
            <a:ext cx="5556300" cy="5325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C4E0B2"/>
                </a:solidFill>
                <a:latin typeface="Calibri"/>
                <a:ea typeface="Calibri"/>
                <a:cs typeface="Calibri"/>
                <a:sym typeface="Calibri"/>
              </a:rPr>
              <a:t>DECISIONS:</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Approve the RAC regulation taking into account the Kyrgyz Republic’s comments;</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Elect the Republic of Uzbekistan as the RAC Chairman for 2024;</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Take into account the CAREC approach to the implementation of regional components;</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Take into account the information on the conduction of CACCC 2025 in Ashgabat, Turkmenistan;</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Organize the third RAC in offline format in May 2025 within the CACCC 2025;</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CAREC sen</a:t>
            </a:r>
            <a:r>
              <a:rPr lang="en-US" sz="2000">
                <a:solidFill>
                  <a:srgbClr val="C4E0B2"/>
                </a:solidFill>
                <a:latin typeface="Calibri"/>
                <a:ea typeface="Calibri"/>
                <a:cs typeface="Calibri"/>
                <a:sym typeface="Calibri"/>
              </a:rPr>
              <a:t>d</a:t>
            </a:r>
            <a:r>
              <a:rPr lang="en-US" sz="2000">
                <a:solidFill>
                  <a:srgbClr val="C4E0B2"/>
                </a:solidFill>
                <a:latin typeface="Calibri"/>
                <a:ea typeface="Calibri"/>
                <a:cs typeface="Calibri"/>
                <a:sym typeface="Calibri"/>
              </a:rPr>
              <a:t> the draft of 6 harmonized policies </a:t>
            </a:r>
            <a:r>
              <a:rPr lang="en-US" sz="2000">
                <a:solidFill>
                  <a:srgbClr val="C4E0B2"/>
                </a:solidFill>
                <a:latin typeface="Calibri"/>
                <a:ea typeface="Calibri"/>
                <a:cs typeface="Calibri"/>
                <a:sym typeface="Calibri"/>
              </a:rPr>
              <a:t>by mid-January </a:t>
            </a:r>
            <a:r>
              <a:rPr lang="en-US" sz="2000">
                <a:solidFill>
                  <a:srgbClr val="C4E0B2"/>
                </a:solidFill>
                <a:latin typeface="Calibri"/>
                <a:ea typeface="Calibri"/>
                <a:cs typeface="Calibri"/>
                <a:sym typeface="Calibri"/>
              </a:rPr>
              <a:t>to all CA countries;</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Countries will send comments on harmonized policies in the fastest possible period;</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Countries undertake to send materials to CACIP.</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7"/>
          <p:cNvSpPr/>
          <p:nvPr/>
        </p:nvSpPr>
        <p:spPr>
          <a:xfrm>
            <a:off x="0" y="1274276"/>
            <a:ext cx="12192000" cy="5572839"/>
          </a:xfrm>
          <a:prstGeom prst="rect">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5" name="Google Shape;305;p7"/>
          <p:cNvSpPr/>
          <p:nvPr/>
        </p:nvSpPr>
        <p:spPr>
          <a:xfrm>
            <a:off x="0" y="0"/>
            <a:ext cx="12192000" cy="1274276"/>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6" name="Google Shape;306;p7"/>
          <p:cNvSpPr txBox="1"/>
          <p:nvPr/>
        </p:nvSpPr>
        <p:spPr>
          <a:xfrm>
            <a:off x="283026" y="113838"/>
            <a:ext cx="11549745"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385623"/>
                </a:solidFill>
                <a:latin typeface="Calibri"/>
                <a:ea typeface="Calibri"/>
                <a:cs typeface="Calibri"/>
                <a:sym typeface="Calibri"/>
              </a:rPr>
              <a:t>Regional Meeting “Harmonized policies and approaches to restoration of transboundary landscapes”</a:t>
            </a:r>
            <a:endParaRPr b="1" sz="3200">
              <a:solidFill>
                <a:srgbClr val="385623"/>
              </a:solidFill>
              <a:latin typeface="Calibri"/>
              <a:ea typeface="Calibri"/>
              <a:cs typeface="Calibri"/>
              <a:sym typeface="Calibri"/>
            </a:endParaRPr>
          </a:p>
        </p:txBody>
      </p:sp>
      <p:sp>
        <p:nvSpPr>
          <p:cNvPr id="307" name="Google Shape;307;p7"/>
          <p:cNvSpPr/>
          <p:nvPr/>
        </p:nvSpPr>
        <p:spPr>
          <a:xfrm>
            <a:off x="141518" y="1926633"/>
            <a:ext cx="1675028"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08" name="Google Shape;308;p7"/>
          <p:cNvCxnSpPr>
            <a:stCxn id="304" idx="0"/>
            <a:endCxn id="304" idx="2"/>
          </p:cNvCxnSpPr>
          <p:nvPr/>
        </p:nvCxnSpPr>
        <p:spPr>
          <a:xfrm>
            <a:off x="6096000" y="1274276"/>
            <a:ext cx="0" cy="5572800"/>
          </a:xfrm>
          <a:prstGeom prst="straightConnector1">
            <a:avLst/>
          </a:prstGeom>
          <a:noFill/>
          <a:ln cap="flat" cmpd="sng" w="28575">
            <a:solidFill>
              <a:srgbClr val="E1EFD8"/>
            </a:solidFill>
            <a:prstDash val="solid"/>
            <a:miter lim="800000"/>
            <a:headEnd len="sm" w="sm" type="none"/>
            <a:tailEnd len="sm" w="sm" type="none"/>
          </a:ln>
        </p:spPr>
      </p:cxnSp>
      <p:sp>
        <p:nvSpPr>
          <p:cNvPr id="309" name="Google Shape;309;p7"/>
          <p:cNvSpPr txBox="1"/>
          <p:nvPr/>
        </p:nvSpPr>
        <p:spPr>
          <a:xfrm>
            <a:off x="1675028" y="1376877"/>
            <a:ext cx="274594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4E0B2"/>
                </a:solidFill>
                <a:latin typeface="Calibri"/>
                <a:ea typeface="Calibri"/>
                <a:cs typeface="Calibri"/>
                <a:sym typeface="Calibri"/>
              </a:rPr>
              <a:t>October 10, 2024</a:t>
            </a:r>
            <a:endParaRPr b="1" sz="2800">
              <a:solidFill>
                <a:srgbClr val="C4E0B2"/>
              </a:solidFill>
              <a:latin typeface="Calibri"/>
              <a:ea typeface="Calibri"/>
              <a:cs typeface="Calibri"/>
              <a:sym typeface="Calibri"/>
            </a:endParaRPr>
          </a:p>
        </p:txBody>
      </p:sp>
      <p:sp>
        <p:nvSpPr>
          <p:cNvPr id="310" name="Google Shape;310;p7"/>
          <p:cNvSpPr/>
          <p:nvPr/>
        </p:nvSpPr>
        <p:spPr>
          <a:xfrm>
            <a:off x="1959431" y="1926633"/>
            <a:ext cx="3951509"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7"/>
          <p:cNvSpPr txBox="1"/>
          <p:nvPr/>
        </p:nvSpPr>
        <p:spPr>
          <a:xfrm>
            <a:off x="262708" y="2064103"/>
            <a:ext cx="99257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VENUE:</a:t>
            </a:r>
            <a:endParaRPr b="1" sz="2000">
              <a:solidFill>
                <a:srgbClr val="C4E0B2"/>
              </a:solidFill>
              <a:latin typeface="Calibri"/>
              <a:ea typeface="Calibri"/>
              <a:cs typeface="Calibri"/>
              <a:sym typeface="Calibri"/>
            </a:endParaRPr>
          </a:p>
        </p:txBody>
      </p:sp>
      <p:sp>
        <p:nvSpPr>
          <p:cNvPr id="312" name="Google Shape;312;p7"/>
          <p:cNvSpPr txBox="1"/>
          <p:nvPr/>
        </p:nvSpPr>
        <p:spPr>
          <a:xfrm>
            <a:off x="2077808" y="2064103"/>
            <a:ext cx="242515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C4E0B2"/>
                </a:solidFill>
                <a:latin typeface="Calibri"/>
                <a:ea typeface="Calibri"/>
                <a:cs typeface="Calibri"/>
                <a:sym typeface="Calibri"/>
              </a:rPr>
              <a:t>Tashkent, Uzbekistan</a:t>
            </a:r>
            <a:endParaRPr sz="2000">
              <a:solidFill>
                <a:srgbClr val="C4E0B2"/>
              </a:solidFill>
              <a:latin typeface="Calibri"/>
              <a:ea typeface="Calibri"/>
              <a:cs typeface="Calibri"/>
              <a:sym typeface="Calibri"/>
            </a:endParaRPr>
          </a:p>
        </p:txBody>
      </p:sp>
      <p:pic>
        <p:nvPicPr>
          <p:cNvPr id="313" name="Google Shape;313;p7"/>
          <p:cNvPicPr preferRelativeResize="0"/>
          <p:nvPr/>
        </p:nvPicPr>
        <p:blipFill rotWithShape="1">
          <a:blip r:embed="rId3">
            <a:alphaModFix/>
          </a:blip>
          <a:srcRect b="21226" l="1" r="536" t="37962"/>
          <a:stretch/>
        </p:blipFill>
        <p:spPr>
          <a:xfrm>
            <a:off x="6128658" y="1281094"/>
            <a:ext cx="6063342" cy="1865902"/>
          </a:xfrm>
          <a:prstGeom prst="rect">
            <a:avLst/>
          </a:prstGeom>
          <a:noFill/>
          <a:ln>
            <a:noFill/>
          </a:ln>
        </p:spPr>
      </p:pic>
      <p:pic>
        <p:nvPicPr>
          <p:cNvPr id="314" name="Google Shape;314;p7"/>
          <p:cNvPicPr preferRelativeResize="0"/>
          <p:nvPr/>
        </p:nvPicPr>
        <p:blipFill rotWithShape="1">
          <a:blip r:embed="rId4">
            <a:alphaModFix/>
          </a:blip>
          <a:srcRect b="0" l="0" r="0" t="0"/>
          <a:stretch/>
        </p:blipFill>
        <p:spPr>
          <a:xfrm>
            <a:off x="6129461" y="3140178"/>
            <a:ext cx="2099650" cy="1861054"/>
          </a:xfrm>
          <a:prstGeom prst="rect">
            <a:avLst/>
          </a:prstGeom>
          <a:noFill/>
          <a:ln>
            <a:noFill/>
          </a:ln>
        </p:spPr>
      </p:pic>
      <p:pic>
        <p:nvPicPr>
          <p:cNvPr id="315" name="Google Shape;315;p7"/>
          <p:cNvPicPr preferRelativeResize="0"/>
          <p:nvPr/>
        </p:nvPicPr>
        <p:blipFill rotWithShape="1">
          <a:blip r:embed="rId5">
            <a:alphaModFix/>
          </a:blip>
          <a:srcRect b="16508" l="0" r="0" t="21269"/>
          <a:stretch/>
        </p:blipFill>
        <p:spPr>
          <a:xfrm>
            <a:off x="8187661" y="3143829"/>
            <a:ext cx="4004339" cy="1868692"/>
          </a:xfrm>
          <a:prstGeom prst="rect">
            <a:avLst/>
          </a:prstGeom>
          <a:noFill/>
          <a:ln>
            <a:noFill/>
          </a:ln>
        </p:spPr>
      </p:pic>
      <p:pic>
        <p:nvPicPr>
          <p:cNvPr id="316" name="Google Shape;316;p7"/>
          <p:cNvPicPr preferRelativeResize="0"/>
          <p:nvPr/>
        </p:nvPicPr>
        <p:blipFill rotWithShape="1">
          <a:blip r:embed="rId6">
            <a:alphaModFix/>
          </a:blip>
          <a:srcRect b="27706" l="22857" r="413" t="40892"/>
          <a:stretch/>
        </p:blipFill>
        <p:spPr>
          <a:xfrm>
            <a:off x="6128657" y="4987953"/>
            <a:ext cx="6063342" cy="1861053"/>
          </a:xfrm>
          <a:prstGeom prst="rect">
            <a:avLst/>
          </a:prstGeom>
          <a:noFill/>
          <a:ln>
            <a:noFill/>
          </a:ln>
        </p:spPr>
      </p:pic>
      <p:sp>
        <p:nvSpPr>
          <p:cNvPr id="317" name="Google Shape;317;p7"/>
          <p:cNvSpPr/>
          <p:nvPr/>
        </p:nvSpPr>
        <p:spPr>
          <a:xfrm>
            <a:off x="141518" y="2809471"/>
            <a:ext cx="555168" cy="3852586"/>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7"/>
          <p:cNvSpPr txBox="1"/>
          <p:nvPr/>
        </p:nvSpPr>
        <p:spPr>
          <a:xfrm rot="-5400000">
            <a:off x="-563603" y="4589121"/>
            <a:ext cx="196541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KEY OBJECTIVES:</a:t>
            </a:r>
            <a:endParaRPr b="1" sz="2000">
              <a:solidFill>
                <a:srgbClr val="C4E0B2"/>
              </a:solidFill>
              <a:latin typeface="Calibri"/>
              <a:ea typeface="Calibri"/>
              <a:cs typeface="Calibri"/>
              <a:sym typeface="Calibri"/>
            </a:endParaRPr>
          </a:p>
        </p:txBody>
      </p:sp>
      <p:sp>
        <p:nvSpPr>
          <p:cNvPr id="319" name="Google Shape;319;p7"/>
          <p:cNvSpPr/>
          <p:nvPr/>
        </p:nvSpPr>
        <p:spPr>
          <a:xfrm>
            <a:off x="812591" y="2793582"/>
            <a:ext cx="5098346" cy="3852585"/>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7"/>
          <p:cNvSpPr txBox="1"/>
          <p:nvPr/>
        </p:nvSpPr>
        <p:spPr>
          <a:xfrm>
            <a:off x="933090" y="2826957"/>
            <a:ext cx="4868998" cy="286232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Discussion of national and regional components implemented within the framework of the RESILAND CA+ program.</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Harmonization of policies for natural resource management and landscape restoration.</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Strengthening regional cooperation on transboundary landscape management issues.</a:t>
            </a:r>
            <a:endParaRPr sz="2000">
              <a:solidFill>
                <a:srgbClr val="C4E0B2"/>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8"/>
          <p:cNvSpPr/>
          <p:nvPr/>
        </p:nvSpPr>
        <p:spPr>
          <a:xfrm>
            <a:off x="0" y="1274276"/>
            <a:ext cx="12192000" cy="5572839"/>
          </a:xfrm>
          <a:prstGeom prst="rect">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8"/>
          <p:cNvSpPr/>
          <p:nvPr/>
        </p:nvSpPr>
        <p:spPr>
          <a:xfrm>
            <a:off x="0" y="0"/>
            <a:ext cx="12192000" cy="1274276"/>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8"/>
          <p:cNvSpPr txBox="1"/>
          <p:nvPr/>
        </p:nvSpPr>
        <p:spPr>
          <a:xfrm>
            <a:off x="283026" y="331558"/>
            <a:ext cx="1154974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385623"/>
                </a:solidFill>
                <a:latin typeface="Calibri"/>
                <a:ea typeface="Calibri"/>
                <a:cs typeface="Calibri"/>
                <a:sym typeface="Calibri"/>
              </a:rPr>
              <a:t>Support the participation of CEP delegation in UNFCCC COP 29</a:t>
            </a:r>
            <a:endParaRPr b="1" sz="3200">
              <a:solidFill>
                <a:srgbClr val="385623"/>
              </a:solidFill>
              <a:latin typeface="Calibri"/>
              <a:ea typeface="Calibri"/>
              <a:cs typeface="Calibri"/>
              <a:sym typeface="Calibri"/>
            </a:endParaRPr>
          </a:p>
        </p:txBody>
      </p:sp>
      <p:cxnSp>
        <p:nvCxnSpPr>
          <p:cNvPr id="328" name="Google Shape;328;p8"/>
          <p:cNvCxnSpPr>
            <a:stCxn id="325" idx="0"/>
            <a:endCxn id="325" idx="2"/>
          </p:cNvCxnSpPr>
          <p:nvPr/>
        </p:nvCxnSpPr>
        <p:spPr>
          <a:xfrm>
            <a:off x="6096000" y="1274276"/>
            <a:ext cx="0" cy="5572800"/>
          </a:xfrm>
          <a:prstGeom prst="straightConnector1">
            <a:avLst/>
          </a:prstGeom>
          <a:noFill/>
          <a:ln cap="flat" cmpd="sng" w="28575">
            <a:solidFill>
              <a:srgbClr val="E1EFD8"/>
            </a:solidFill>
            <a:prstDash val="solid"/>
            <a:miter lim="800000"/>
            <a:headEnd len="sm" w="sm" type="none"/>
            <a:tailEnd len="sm" w="sm" type="none"/>
          </a:ln>
        </p:spPr>
      </p:cxnSp>
      <p:sp>
        <p:nvSpPr>
          <p:cNvPr id="329" name="Google Shape;329;p8"/>
          <p:cNvSpPr/>
          <p:nvPr/>
        </p:nvSpPr>
        <p:spPr>
          <a:xfrm>
            <a:off x="141518" y="2960778"/>
            <a:ext cx="1675028"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8"/>
          <p:cNvSpPr txBox="1"/>
          <p:nvPr/>
        </p:nvSpPr>
        <p:spPr>
          <a:xfrm>
            <a:off x="967459" y="1420421"/>
            <a:ext cx="358348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4E0B2"/>
                </a:solidFill>
                <a:latin typeface="Calibri"/>
                <a:ea typeface="Calibri"/>
                <a:cs typeface="Calibri"/>
                <a:sym typeface="Calibri"/>
              </a:rPr>
              <a:t>November 10-22, 2024</a:t>
            </a:r>
            <a:endParaRPr b="1" sz="2800">
              <a:solidFill>
                <a:srgbClr val="C4E0B2"/>
              </a:solidFill>
              <a:latin typeface="Calibri"/>
              <a:ea typeface="Calibri"/>
              <a:cs typeface="Calibri"/>
              <a:sym typeface="Calibri"/>
            </a:endParaRPr>
          </a:p>
        </p:txBody>
      </p:sp>
      <p:sp>
        <p:nvSpPr>
          <p:cNvPr id="331" name="Google Shape;331;p8"/>
          <p:cNvSpPr/>
          <p:nvPr/>
        </p:nvSpPr>
        <p:spPr>
          <a:xfrm>
            <a:off x="1959431" y="2960778"/>
            <a:ext cx="3951509"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8"/>
          <p:cNvSpPr txBox="1"/>
          <p:nvPr/>
        </p:nvSpPr>
        <p:spPr>
          <a:xfrm>
            <a:off x="142962" y="3098248"/>
            <a:ext cx="176195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PARTICIPANTS:</a:t>
            </a:r>
            <a:endParaRPr b="1" sz="2000">
              <a:solidFill>
                <a:srgbClr val="C4E0B2"/>
              </a:solidFill>
              <a:latin typeface="Calibri"/>
              <a:ea typeface="Calibri"/>
              <a:cs typeface="Calibri"/>
              <a:sym typeface="Calibri"/>
            </a:endParaRPr>
          </a:p>
        </p:txBody>
      </p:sp>
      <p:sp>
        <p:nvSpPr>
          <p:cNvPr id="333" name="Google Shape;333;p8"/>
          <p:cNvSpPr txBox="1"/>
          <p:nvPr/>
        </p:nvSpPr>
        <p:spPr>
          <a:xfrm>
            <a:off x="2077808" y="3098248"/>
            <a:ext cx="213090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C4E0B2"/>
                </a:solidFill>
                <a:latin typeface="Calibri"/>
                <a:ea typeface="Calibri"/>
                <a:cs typeface="Calibri"/>
                <a:sym typeface="Calibri"/>
              </a:rPr>
              <a:t>CEP – 5, CAREC – 1</a:t>
            </a:r>
            <a:endParaRPr sz="2000">
              <a:solidFill>
                <a:srgbClr val="C4E0B2"/>
              </a:solidFill>
              <a:latin typeface="Calibri"/>
              <a:ea typeface="Calibri"/>
              <a:cs typeface="Calibri"/>
              <a:sym typeface="Calibri"/>
            </a:endParaRPr>
          </a:p>
        </p:txBody>
      </p:sp>
      <p:sp>
        <p:nvSpPr>
          <p:cNvPr id="334" name="Google Shape;334;p8"/>
          <p:cNvSpPr/>
          <p:nvPr/>
        </p:nvSpPr>
        <p:spPr>
          <a:xfrm>
            <a:off x="141518" y="3826531"/>
            <a:ext cx="555168" cy="2770209"/>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8"/>
          <p:cNvSpPr txBox="1"/>
          <p:nvPr/>
        </p:nvSpPr>
        <p:spPr>
          <a:xfrm rot="-5400000">
            <a:off x="-258357" y="4991895"/>
            <a:ext cx="135492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PARTNERS:</a:t>
            </a:r>
            <a:endParaRPr b="1" sz="2000">
              <a:solidFill>
                <a:srgbClr val="C4E0B2"/>
              </a:solidFill>
              <a:latin typeface="Calibri"/>
              <a:ea typeface="Calibri"/>
              <a:cs typeface="Calibri"/>
              <a:sym typeface="Calibri"/>
            </a:endParaRPr>
          </a:p>
        </p:txBody>
      </p:sp>
      <p:sp>
        <p:nvSpPr>
          <p:cNvPr id="336" name="Google Shape;336;p8"/>
          <p:cNvSpPr/>
          <p:nvPr/>
        </p:nvSpPr>
        <p:spPr>
          <a:xfrm>
            <a:off x="812591" y="3810643"/>
            <a:ext cx="5098346" cy="2770208"/>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8"/>
          <p:cNvSpPr txBox="1"/>
          <p:nvPr/>
        </p:nvSpPr>
        <p:spPr>
          <a:xfrm>
            <a:off x="933090" y="3861104"/>
            <a:ext cx="4868998" cy="1323439"/>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Supporting the participation of the CEP delegation in international conferences on environmental and climate change issues</a:t>
            </a:r>
            <a:endParaRPr sz="2000">
              <a:solidFill>
                <a:srgbClr val="C4E0B2"/>
              </a:solidFill>
              <a:latin typeface="Calibri"/>
              <a:ea typeface="Calibri"/>
              <a:cs typeface="Calibri"/>
              <a:sym typeface="Calibri"/>
            </a:endParaRPr>
          </a:p>
        </p:txBody>
      </p:sp>
      <p:sp>
        <p:nvSpPr>
          <p:cNvPr id="338" name="Google Shape;338;p8"/>
          <p:cNvSpPr/>
          <p:nvPr/>
        </p:nvSpPr>
        <p:spPr>
          <a:xfrm>
            <a:off x="131668" y="2102818"/>
            <a:ext cx="1675028"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8"/>
          <p:cNvSpPr/>
          <p:nvPr/>
        </p:nvSpPr>
        <p:spPr>
          <a:xfrm>
            <a:off x="1949581" y="2102818"/>
            <a:ext cx="3951509"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8"/>
          <p:cNvSpPr txBox="1"/>
          <p:nvPr/>
        </p:nvSpPr>
        <p:spPr>
          <a:xfrm>
            <a:off x="133112" y="2240288"/>
            <a:ext cx="99257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VENUE:</a:t>
            </a:r>
            <a:endParaRPr b="1" sz="2000">
              <a:solidFill>
                <a:srgbClr val="C4E0B2"/>
              </a:solidFill>
              <a:latin typeface="Calibri"/>
              <a:ea typeface="Calibri"/>
              <a:cs typeface="Calibri"/>
              <a:sym typeface="Calibri"/>
            </a:endParaRPr>
          </a:p>
        </p:txBody>
      </p:sp>
      <p:sp>
        <p:nvSpPr>
          <p:cNvPr id="341" name="Google Shape;341;p8"/>
          <p:cNvSpPr txBox="1"/>
          <p:nvPr/>
        </p:nvSpPr>
        <p:spPr>
          <a:xfrm>
            <a:off x="2067958" y="2240288"/>
            <a:ext cx="191648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C4E0B2"/>
                </a:solidFill>
                <a:latin typeface="Calibri"/>
                <a:ea typeface="Calibri"/>
                <a:cs typeface="Calibri"/>
                <a:sym typeface="Calibri"/>
              </a:rPr>
              <a:t>Baku, Azerbaijan</a:t>
            </a:r>
            <a:endParaRPr sz="2000">
              <a:solidFill>
                <a:srgbClr val="C4E0B2"/>
              </a:solidFill>
              <a:latin typeface="Calibri"/>
              <a:ea typeface="Calibri"/>
              <a:cs typeface="Calibri"/>
              <a:sym typeface="Calibri"/>
            </a:endParaRPr>
          </a:p>
        </p:txBody>
      </p:sp>
      <p:pic>
        <p:nvPicPr>
          <p:cNvPr id="342" name="Google Shape;342;p8"/>
          <p:cNvPicPr preferRelativeResize="0"/>
          <p:nvPr/>
        </p:nvPicPr>
        <p:blipFill rotWithShape="1">
          <a:blip r:embed="rId3">
            <a:alphaModFix/>
          </a:blip>
          <a:srcRect b="5552" l="0" r="0" t="0"/>
          <a:stretch/>
        </p:blipFill>
        <p:spPr>
          <a:xfrm>
            <a:off x="6124819" y="3018971"/>
            <a:ext cx="6067181" cy="3828144"/>
          </a:xfrm>
          <a:prstGeom prst="rect">
            <a:avLst/>
          </a:prstGeom>
          <a:noFill/>
          <a:ln>
            <a:noFill/>
          </a:ln>
        </p:spPr>
      </p:pic>
      <p:pic>
        <p:nvPicPr>
          <p:cNvPr id="343" name="Google Shape;343;p8"/>
          <p:cNvPicPr preferRelativeResize="0"/>
          <p:nvPr/>
        </p:nvPicPr>
        <p:blipFill rotWithShape="1">
          <a:blip r:embed="rId4">
            <a:alphaModFix/>
          </a:blip>
          <a:srcRect b="0" l="0" r="0" t="0"/>
          <a:stretch/>
        </p:blipFill>
        <p:spPr>
          <a:xfrm>
            <a:off x="6124819" y="1282996"/>
            <a:ext cx="3217435" cy="2146004"/>
          </a:xfrm>
          <a:prstGeom prst="rect">
            <a:avLst/>
          </a:prstGeom>
          <a:noFill/>
          <a:ln>
            <a:noFill/>
          </a:ln>
        </p:spPr>
      </p:pic>
      <p:pic>
        <p:nvPicPr>
          <p:cNvPr id="344" name="Google Shape;344;p8"/>
          <p:cNvPicPr preferRelativeResize="0"/>
          <p:nvPr/>
        </p:nvPicPr>
        <p:blipFill rotWithShape="1">
          <a:blip r:embed="rId5">
            <a:alphaModFix/>
          </a:blip>
          <a:srcRect b="0" l="0" r="0" t="0"/>
          <a:stretch/>
        </p:blipFill>
        <p:spPr>
          <a:xfrm>
            <a:off x="8992185" y="1295167"/>
            <a:ext cx="3199187" cy="21338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9"/>
          <p:cNvSpPr/>
          <p:nvPr/>
        </p:nvSpPr>
        <p:spPr>
          <a:xfrm>
            <a:off x="0" y="1274276"/>
            <a:ext cx="12192000" cy="5572839"/>
          </a:xfrm>
          <a:prstGeom prst="rect">
            <a:avLst/>
          </a:prstGeom>
          <a:solidFill>
            <a:srgbClr val="5481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9"/>
          <p:cNvSpPr/>
          <p:nvPr/>
        </p:nvSpPr>
        <p:spPr>
          <a:xfrm>
            <a:off x="0" y="0"/>
            <a:ext cx="12192000" cy="1274276"/>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9"/>
          <p:cNvSpPr txBox="1"/>
          <p:nvPr/>
        </p:nvSpPr>
        <p:spPr>
          <a:xfrm>
            <a:off x="283026" y="113838"/>
            <a:ext cx="11549745"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385623"/>
                </a:solidFill>
                <a:latin typeface="Calibri"/>
                <a:ea typeface="Calibri"/>
                <a:cs typeface="Calibri"/>
                <a:sym typeface="Calibri"/>
              </a:rPr>
              <a:t>Study Tour “Innovative approaches to management and conservation of biodiversity in European National Parks”</a:t>
            </a:r>
            <a:endParaRPr b="1" sz="3200">
              <a:solidFill>
                <a:srgbClr val="385623"/>
              </a:solidFill>
              <a:latin typeface="Calibri"/>
              <a:ea typeface="Calibri"/>
              <a:cs typeface="Calibri"/>
              <a:sym typeface="Calibri"/>
            </a:endParaRPr>
          </a:p>
        </p:txBody>
      </p:sp>
      <p:sp>
        <p:nvSpPr>
          <p:cNvPr id="352" name="Google Shape;352;p9"/>
          <p:cNvSpPr/>
          <p:nvPr/>
        </p:nvSpPr>
        <p:spPr>
          <a:xfrm>
            <a:off x="141518" y="2960778"/>
            <a:ext cx="1675028"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53" name="Google Shape;353;p9"/>
          <p:cNvCxnSpPr>
            <a:stCxn id="349" idx="0"/>
            <a:endCxn id="349" idx="2"/>
          </p:cNvCxnSpPr>
          <p:nvPr/>
        </p:nvCxnSpPr>
        <p:spPr>
          <a:xfrm>
            <a:off x="6096000" y="1274276"/>
            <a:ext cx="0" cy="5572800"/>
          </a:xfrm>
          <a:prstGeom prst="straightConnector1">
            <a:avLst/>
          </a:prstGeom>
          <a:noFill/>
          <a:ln cap="flat" cmpd="sng" w="28575">
            <a:solidFill>
              <a:srgbClr val="E1EFD8"/>
            </a:solidFill>
            <a:prstDash val="solid"/>
            <a:miter lim="800000"/>
            <a:headEnd len="sm" w="sm" type="none"/>
            <a:tailEnd len="sm" w="sm" type="none"/>
          </a:ln>
        </p:spPr>
      </p:cxnSp>
      <p:sp>
        <p:nvSpPr>
          <p:cNvPr id="354" name="Google Shape;354;p9"/>
          <p:cNvSpPr txBox="1"/>
          <p:nvPr/>
        </p:nvSpPr>
        <p:spPr>
          <a:xfrm>
            <a:off x="662656" y="1420421"/>
            <a:ext cx="492327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4E0B2"/>
                </a:solidFill>
                <a:latin typeface="Calibri"/>
                <a:ea typeface="Calibri"/>
                <a:cs typeface="Calibri"/>
                <a:sym typeface="Calibri"/>
              </a:rPr>
              <a:t>October 26 – November 3, 2024</a:t>
            </a:r>
            <a:endParaRPr b="1" sz="2800">
              <a:solidFill>
                <a:srgbClr val="C4E0B2"/>
              </a:solidFill>
              <a:latin typeface="Calibri"/>
              <a:ea typeface="Calibri"/>
              <a:cs typeface="Calibri"/>
              <a:sym typeface="Calibri"/>
            </a:endParaRPr>
          </a:p>
        </p:txBody>
      </p:sp>
      <p:sp>
        <p:nvSpPr>
          <p:cNvPr id="355" name="Google Shape;355;p9"/>
          <p:cNvSpPr/>
          <p:nvPr/>
        </p:nvSpPr>
        <p:spPr>
          <a:xfrm>
            <a:off x="1959431" y="2960778"/>
            <a:ext cx="3951509"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9"/>
          <p:cNvSpPr txBox="1"/>
          <p:nvPr/>
        </p:nvSpPr>
        <p:spPr>
          <a:xfrm>
            <a:off x="142962" y="3098248"/>
            <a:ext cx="176195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PARTICIPANTS:</a:t>
            </a:r>
            <a:endParaRPr b="1" sz="2000">
              <a:solidFill>
                <a:srgbClr val="C4E0B2"/>
              </a:solidFill>
              <a:latin typeface="Calibri"/>
              <a:ea typeface="Calibri"/>
              <a:cs typeface="Calibri"/>
              <a:sym typeface="Calibri"/>
            </a:endParaRPr>
          </a:p>
        </p:txBody>
      </p:sp>
      <p:sp>
        <p:nvSpPr>
          <p:cNvPr id="357" name="Google Shape;357;p9"/>
          <p:cNvSpPr txBox="1"/>
          <p:nvPr/>
        </p:nvSpPr>
        <p:spPr>
          <a:xfrm>
            <a:off x="2077808" y="3098248"/>
            <a:ext cx="213090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C4E0B2"/>
                </a:solidFill>
                <a:latin typeface="Calibri"/>
                <a:ea typeface="Calibri"/>
                <a:cs typeface="Calibri"/>
                <a:sym typeface="Calibri"/>
              </a:rPr>
              <a:t>CEP – 7, CAREC – 2</a:t>
            </a:r>
            <a:endParaRPr sz="2000">
              <a:solidFill>
                <a:srgbClr val="C4E0B2"/>
              </a:solidFill>
              <a:latin typeface="Calibri"/>
              <a:ea typeface="Calibri"/>
              <a:cs typeface="Calibri"/>
              <a:sym typeface="Calibri"/>
            </a:endParaRPr>
          </a:p>
        </p:txBody>
      </p:sp>
      <p:sp>
        <p:nvSpPr>
          <p:cNvPr id="358" name="Google Shape;358;p9"/>
          <p:cNvSpPr/>
          <p:nvPr/>
        </p:nvSpPr>
        <p:spPr>
          <a:xfrm>
            <a:off x="141518" y="3826531"/>
            <a:ext cx="555168" cy="2770209"/>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9"/>
          <p:cNvSpPr txBox="1"/>
          <p:nvPr/>
        </p:nvSpPr>
        <p:spPr>
          <a:xfrm rot="-5400000">
            <a:off x="-258357" y="4991895"/>
            <a:ext cx="135492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PARTNERS:</a:t>
            </a:r>
            <a:endParaRPr b="1" sz="2000">
              <a:solidFill>
                <a:srgbClr val="C4E0B2"/>
              </a:solidFill>
              <a:latin typeface="Calibri"/>
              <a:ea typeface="Calibri"/>
              <a:cs typeface="Calibri"/>
              <a:sym typeface="Calibri"/>
            </a:endParaRPr>
          </a:p>
        </p:txBody>
      </p:sp>
      <p:sp>
        <p:nvSpPr>
          <p:cNvPr id="360" name="Google Shape;360;p9"/>
          <p:cNvSpPr/>
          <p:nvPr/>
        </p:nvSpPr>
        <p:spPr>
          <a:xfrm>
            <a:off x="812591" y="3810643"/>
            <a:ext cx="5098346" cy="2770208"/>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9"/>
          <p:cNvSpPr txBox="1"/>
          <p:nvPr/>
        </p:nvSpPr>
        <p:spPr>
          <a:xfrm>
            <a:off x="933090" y="3861104"/>
            <a:ext cx="4868998" cy="193899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Machaon International (Slovakia)</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Neusiedler See National Park (Austria)</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Local initiative group Straznicko (Czech Republic)</a:t>
            </a:r>
            <a:endParaRPr/>
          </a:p>
          <a:p>
            <a:pPr indent="-342900" lvl="0" marL="342900" marR="0" rtl="0" algn="l">
              <a:spcBef>
                <a:spcPts val="0"/>
              </a:spcBef>
              <a:spcAft>
                <a:spcPts val="0"/>
              </a:spcAft>
              <a:buClr>
                <a:srgbClr val="C4E0B2"/>
              </a:buClr>
              <a:buSzPts val="2000"/>
              <a:buFont typeface="Arial"/>
              <a:buChar char="•"/>
            </a:pPr>
            <a:r>
              <a:rPr lang="en-US" sz="2000">
                <a:solidFill>
                  <a:srgbClr val="C4E0B2"/>
                </a:solidFill>
                <a:latin typeface="Calibri"/>
                <a:ea typeface="Calibri"/>
                <a:cs typeface="Calibri"/>
                <a:sym typeface="Calibri"/>
              </a:rPr>
              <a:t>National Park "Slovenian Paradise" (Slovakia)</a:t>
            </a:r>
            <a:endParaRPr sz="2000">
              <a:solidFill>
                <a:srgbClr val="C4E0B2"/>
              </a:solidFill>
              <a:latin typeface="Calibri"/>
              <a:ea typeface="Calibri"/>
              <a:cs typeface="Calibri"/>
              <a:sym typeface="Calibri"/>
            </a:endParaRPr>
          </a:p>
        </p:txBody>
      </p:sp>
      <p:pic>
        <p:nvPicPr>
          <p:cNvPr id="362" name="Google Shape;362;p9"/>
          <p:cNvPicPr preferRelativeResize="0"/>
          <p:nvPr/>
        </p:nvPicPr>
        <p:blipFill rotWithShape="1">
          <a:blip r:embed="rId3">
            <a:alphaModFix/>
          </a:blip>
          <a:srcRect b="7611" l="13380" r="12804" t="29052"/>
          <a:stretch/>
        </p:blipFill>
        <p:spPr>
          <a:xfrm>
            <a:off x="6159243" y="1274275"/>
            <a:ext cx="6032757" cy="3448731"/>
          </a:xfrm>
          <a:prstGeom prst="rect">
            <a:avLst/>
          </a:prstGeom>
          <a:noFill/>
          <a:ln>
            <a:noFill/>
          </a:ln>
        </p:spPr>
      </p:pic>
      <p:pic>
        <p:nvPicPr>
          <p:cNvPr id="363" name="Google Shape;363;p9"/>
          <p:cNvPicPr preferRelativeResize="0"/>
          <p:nvPr/>
        </p:nvPicPr>
        <p:blipFill rotWithShape="1">
          <a:blip r:embed="rId4">
            <a:alphaModFix/>
          </a:blip>
          <a:srcRect b="2258" l="0" r="0" t="17621"/>
          <a:stretch/>
        </p:blipFill>
        <p:spPr>
          <a:xfrm>
            <a:off x="6113521" y="4723008"/>
            <a:ext cx="3534815" cy="2124106"/>
          </a:xfrm>
          <a:prstGeom prst="rect">
            <a:avLst/>
          </a:prstGeom>
          <a:noFill/>
          <a:ln>
            <a:noFill/>
          </a:ln>
        </p:spPr>
      </p:pic>
      <p:pic>
        <p:nvPicPr>
          <p:cNvPr id="364" name="Google Shape;364;p9"/>
          <p:cNvPicPr preferRelativeResize="0"/>
          <p:nvPr/>
        </p:nvPicPr>
        <p:blipFill rotWithShape="1">
          <a:blip r:embed="rId5">
            <a:alphaModFix/>
          </a:blip>
          <a:srcRect b="3627" l="5594" r="18906" t="5106"/>
          <a:stretch/>
        </p:blipFill>
        <p:spPr>
          <a:xfrm>
            <a:off x="9551363" y="4723007"/>
            <a:ext cx="2637339" cy="2124107"/>
          </a:xfrm>
          <a:prstGeom prst="rect">
            <a:avLst/>
          </a:prstGeom>
          <a:noFill/>
          <a:ln>
            <a:noFill/>
          </a:ln>
        </p:spPr>
      </p:pic>
      <p:sp>
        <p:nvSpPr>
          <p:cNvPr id="365" name="Google Shape;365;p9"/>
          <p:cNvSpPr/>
          <p:nvPr/>
        </p:nvSpPr>
        <p:spPr>
          <a:xfrm>
            <a:off x="131668" y="2102818"/>
            <a:ext cx="1675028"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p9"/>
          <p:cNvSpPr/>
          <p:nvPr/>
        </p:nvSpPr>
        <p:spPr>
          <a:xfrm>
            <a:off x="1949581" y="2102818"/>
            <a:ext cx="3951509" cy="675050"/>
          </a:xfrm>
          <a:prstGeom prst="rect">
            <a:avLst/>
          </a:prstGeom>
          <a:solidFill>
            <a:srgbClr val="385623"/>
          </a:solidFill>
          <a:ln cap="flat" cmpd="sng" w="12700">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9"/>
          <p:cNvSpPr txBox="1"/>
          <p:nvPr/>
        </p:nvSpPr>
        <p:spPr>
          <a:xfrm>
            <a:off x="133112" y="2240288"/>
            <a:ext cx="99257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4E0B2"/>
                </a:solidFill>
                <a:latin typeface="Calibri"/>
                <a:ea typeface="Calibri"/>
                <a:cs typeface="Calibri"/>
                <a:sym typeface="Calibri"/>
              </a:rPr>
              <a:t>VENUE:</a:t>
            </a:r>
            <a:endParaRPr b="1" sz="2000">
              <a:solidFill>
                <a:srgbClr val="C4E0B2"/>
              </a:solidFill>
              <a:latin typeface="Calibri"/>
              <a:ea typeface="Calibri"/>
              <a:cs typeface="Calibri"/>
              <a:sym typeface="Calibri"/>
            </a:endParaRPr>
          </a:p>
        </p:txBody>
      </p:sp>
      <p:sp>
        <p:nvSpPr>
          <p:cNvPr id="368" name="Google Shape;368;p9"/>
          <p:cNvSpPr txBox="1"/>
          <p:nvPr/>
        </p:nvSpPr>
        <p:spPr>
          <a:xfrm>
            <a:off x="2067958" y="2240288"/>
            <a:ext cx="35713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C4E0B2"/>
                </a:solidFill>
                <a:latin typeface="Calibri"/>
                <a:ea typeface="Calibri"/>
                <a:cs typeface="Calibri"/>
                <a:sym typeface="Calibri"/>
              </a:rPr>
              <a:t>Austria, Czech Republic, Slovakia</a:t>
            </a:r>
            <a:endParaRPr sz="2000">
              <a:solidFill>
                <a:srgbClr val="C4E0B2"/>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2025-03-03T08:14:23Z</dcterms:created>
  <dc:creator>Dustzoda Dilovarsho</dc:creator>
</cp:coreProperties>
</file>